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0" r:id="rId5"/>
    <p:sldId id="263" r:id="rId6"/>
    <p:sldId id="262" r:id="rId7"/>
    <p:sldId id="264" r:id="rId8"/>
    <p:sldId id="25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71" autoAdjust="0"/>
    <p:restoredTop sz="94660"/>
  </p:normalViewPr>
  <p:slideViewPr>
    <p:cSldViewPr snapToGrid="0">
      <p:cViewPr>
        <p:scale>
          <a:sx n="72" d="100"/>
          <a:sy n="72" d="100"/>
        </p:scale>
        <p:origin x="883" y="3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dpagel\Desktop\CEST_spectra_mdp_2022073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dpagel\Desktop\CEST_spectra_mdp_2022073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dpagel\Desktop\CEST_spectra_mdp_2022073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dpagel\Desktop\CEST_spectra_mdp_20220731.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US" sz="1800" b="1" dirty="0"/>
              <a:t>Gelatin, pH 6.0-7.5</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xVal>
            <c:numRef>
              <c:f>Sheet1!$R$7:$R$34</c:f>
              <c:numCache>
                <c:formatCode>0.00</c:formatCode>
                <c:ptCount val="28"/>
                <c:pt idx="0">
                  <c:v>10</c:v>
                </c:pt>
                <c:pt idx="1">
                  <c:v>8</c:v>
                </c:pt>
                <c:pt idx="2">
                  <c:v>6</c:v>
                </c:pt>
                <c:pt idx="3">
                  <c:v>5.5</c:v>
                </c:pt>
                <c:pt idx="4">
                  <c:v>5</c:v>
                </c:pt>
                <c:pt idx="5">
                  <c:v>4.75</c:v>
                </c:pt>
                <c:pt idx="6">
                  <c:v>4.5</c:v>
                </c:pt>
                <c:pt idx="7">
                  <c:v>4.25</c:v>
                </c:pt>
                <c:pt idx="8">
                  <c:v>4</c:v>
                </c:pt>
                <c:pt idx="9">
                  <c:v>3.75</c:v>
                </c:pt>
                <c:pt idx="10">
                  <c:v>3.5</c:v>
                </c:pt>
                <c:pt idx="11">
                  <c:v>3.25</c:v>
                </c:pt>
                <c:pt idx="12">
                  <c:v>3</c:v>
                </c:pt>
                <c:pt idx="13">
                  <c:v>2.75</c:v>
                </c:pt>
                <c:pt idx="14">
                  <c:v>2.5</c:v>
                </c:pt>
                <c:pt idx="15">
                  <c:v>2.25</c:v>
                </c:pt>
                <c:pt idx="16">
                  <c:v>2</c:v>
                </c:pt>
                <c:pt idx="17">
                  <c:v>1.5</c:v>
                </c:pt>
                <c:pt idx="18">
                  <c:v>1</c:v>
                </c:pt>
                <c:pt idx="19">
                  <c:v>0.5</c:v>
                </c:pt>
                <c:pt idx="20">
                  <c:v>0</c:v>
                </c:pt>
                <c:pt idx="21">
                  <c:v>-0.5</c:v>
                </c:pt>
                <c:pt idx="22">
                  <c:v>-1</c:v>
                </c:pt>
                <c:pt idx="23">
                  <c:v>-1.5</c:v>
                </c:pt>
                <c:pt idx="24">
                  <c:v>-2</c:v>
                </c:pt>
                <c:pt idx="25">
                  <c:v>-4</c:v>
                </c:pt>
                <c:pt idx="26">
                  <c:v>-6</c:v>
                </c:pt>
                <c:pt idx="27">
                  <c:v>-10</c:v>
                </c:pt>
              </c:numCache>
            </c:numRef>
          </c:xVal>
          <c:yVal>
            <c:numRef>
              <c:f>Sheet1!$S$7:$S$34</c:f>
              <c:numCache>
                <c:formatCode>0.00</c:formatCode>
                <c:ptCount val="28"/>
                <c:pt idx="0">
                  <c:v>99.408846445045796</c:v>
                </c:pt>
                <c:pt idx="1">
                  <c:v>97.867553521578301</c:v>
                </c:pt>
                <c:pt idx="2">
                  <c:v>96.971965294017821</c:v>
                </c:pt>
                <c:pt idx="3">
                  <c:v>96.266431789925093</c:v>
                </c:pt>
                <c:pt idx="4">
                  <c:v>94.327477098249517</c:v>
                </c:pt>
                <c:pt idx="5">
                  <c:v>93.41183621892408</c:v>
                </c:pt>
                <c:pt idx="6">
                  <c:v>90.857728360187011</c:v>
                </c:pt>
                <c:pt idx="7">
                  <c:v>87.506967845159835</c:v>
                </c:pt>
                <c:pt idx="8">
                  <c:v>84.836455583849101</c:v>
                </c:pt>
                <c:pt idx="9">
                  <c:v>83.023760059878427</c:v>
                </c:pt>
                <c:pt idx="10">
                  <c:v>81.562710909613941</c:v>
                </c:pt>
                <c:pt idx="11">
                  <c:v>82.242824523528085</c:v>
                </c:pt>
                <c:pt idx="12">
                  <c:v>83.490056415570876</c:v>
                </c:pt>
                <c:pt idx="13">
                  <c:v>83.184854218316659</c:v>
                </c:pt>
                <c:pt idx="14">
                  <c:v>82.426347244580256</c:v>
                </c:pt>
                <c:pt idx="15">
                  <c:v>80.956258875604462</c:v>
                </c:pt>
                <c:pt idx="16">
                  <c:v>78.267018641913964</c:v>
                </c:pt>
                <c:pt idx="17">
                  <c:v>73.989713999875576</c:v>
                </c:pt>
                <c:pt idx="18">
                  <c:v>59.795549703417123</c:v>
                </c:pt>
                <c:pt idx="19">
                  <c:v>39.855669753116018</c:v>
                </c:pt>
                <c:pt idx="20">
                  <c:v>8.6023209199904436</c:v>
                </c:pt>
                <c:pt idx="21">
                  <c:v>43.931866307008136</c:v>
                </c:pt>
                <c:pt idx="22">
                  <c:v>70.117540416350465</c:v>
                </c:pt>
                <c:pt idx="23">
                  <c:v>80.330621779327117</c:v>
                </c:pt>
                <c:pt idx="24">
                  <c:v>84.883261908282293</c:v>
                </c:pt>
                <c:pt idx="25">
                  <c:v>93.08185032713979</c:v>
                </c:pt>
                <c:pt idx="26">
                  <c:v>96.476041455070472</c:v>
                </c:pt>
                <c:pt idx="27">
                  <c:v>100</c:v>
                </c:pt>
              </c:numCache>
            </c:numRef>
          </c:yVal>
          <c:smooth val="1"/>
          <c:extLst>
            <c:ext xmlns:c16="http://schemas.microsoft.com/office/drawing/2014/chart" uri="{C3380CC4-5D6E-409C-BE32-E72D297353CC}">
              <c16:uniqueId val="{00000000-F35E-4656-927B-1203D6D6EA70}"/>
            </c:ext>
          </c:extLst>
        </c:ser>
        <c:ser>
          <c:idx val="2"/>
          <c:order val="1"/>
          <c:spPr>
            <a:ln w="19050" cap="rnd">
              <a:solidFill>
                <a:schemeClr val="accent3"/>
              </a:solidFill>
              <a:round/>
            </a:ln>
            <a:effectLst/>
          </c:spPr>
          <c:marker>
            <c:symbol val="none"/>
          </c:marker>
          <c:xVal>
            <c:numRef>
              <c:f>Sheet1!$R$7:$R$34</c:f>
              <c:numCache>
                <c:formatCode>0.00</c:formatCode>
                <c:ptCount val="28"/>
                <c:pt idx="0">
                  <c:v>10</c:v>
                </c:pt>
                <c:pt idx="1">
                  <c:v>8</c:v>
                </c:pt>
                <c:pt idx="2">
                  <c:v>6</c:v>
                </c:pt>
                <c:pt idx="3">
                  <c:v>5.5</c:v>
                </c:pt>
                <c:pt idx="4">
                  <c:v>5</c:v>
                </c:pt>
                <c:pt idx="5">
                  <c:v>4.75</c:v>
                </c:pt>
                <c:pt idx="6">
                  <c:v>4.5</c:v>
                </c:pt>
                <c:pt idx="7">
                  <c:v>4.25</c:v>
                </c:pt>
                <c:pt idx="8">
                  <c:v>4</c:v>
                </c:pt>
                <c:pt idx="9">
                  <c:v>3.75</c:v>
                </c:pt>
                <c:pt idx="10">
                  <c:v>3.5</c:v>
                </c:pt>
                <c:pt idx="11">
                  <c:v>3.25</c:v>
                </c:pt>
                <c:pt idx="12">
                  <c:v>3</c:v>
                </c:pt>
                <c:pt idx="13">
                  <c:v>2.75</c:v>
                </c:pt>
                <c:pt idx="14">
                  <c:v>2.5</c:v>
                </c:pt>
                <c:pt idx="15">
                  <c:v>2.25</c:v>
                </c:pt>
                <c:pt idx="16">
                  <c:v>2</c:v>
                </c:pt>
                <c:pt idx="17">
                  <c:v>1.5</c:v>
                </c:pt>
                <c:pt idx="18">
                  <c:v>1</c:v>
                </c:pt>
                <c:pt idx="19">
                  <c:v>0.5</c:v>
                </c:pt>
                <c:pt idx="20">
                  <c:v>0</c:v>
                </c:pt>
                <c:pt idx="21">
                  <c:v>-0.5</c:v>
                </c:pt>
                <c:pt idx="22">
                  <c:v>-1</c:v>
                </c:pt>
                <c:pt idx="23">
                  <c:v>-1.5</c:v>
                </c:pt>
                <c:pt idx="24">
                  <c:v>-2</c:v>
                </c:pt>
                <c:pt idx="25">
                  <c:v>-4</c:v>
                </c:pt>
                <c:pt idx="26">
                  <c:v>-6</c:v>
                </c:pt>
                <c:pt idx="27">
                  <c:v>-10</c:v>
                </c:pt>
              </c:numCache>
            </c:numRef>
          </c:xVal>
          <c:yVal>
            <c:numRef>
              <c:f>Sheet1!$U$7:$U$34</c:f>
              <c:numCache>
                <c:formatCode>0.00</c:formatCode>
                <c:ptCount val="28"/>
                <c:pt idx="0">
                  <c:v>98.863671808919662</c:v>
                </c:pt>
                <c:pt idx="1">
                  <c:v>98.216664086174148</c:v>
                </c:pt>
                <c:pt idx="2">
                  <c:v>96.939680731732736</c:v>
                </c:pt>
                <c:pt idx="3">
                  <c:v>96.235953383777769</c:v>
                </c:pt>
                <c:pt idx="4">
                  <c:v>94.019919975125731</c:v>
                </c:pt>
                <c:pt idx="5">
                  <c:v>92.835253570937624</c:v>
                </c:pt>
                <c:pt idx="6">
                  <c:v>90.759117720306406</c:v>
                </c:pt>
                <c:pt idx="7">
                  <c:v>87.973998510845533</c:v>
                </c:pt>
                <c:pt idx="8">
                  <c:v>84.886837793310065</c:v>
                </c:pt>
                <c:pt idx="9">
                  <c:v>81.229365236166899</c:v>
                </c:pt>
                <c:pt idx="10">
                  <c:v>78.680840487251118</c:v>
                </c:pt>
                <c:pt idx="11">
                  <c:v>81.021453623061404</c:v>
                </c:pt>
                <c:pt idx="12">
                  <c:v>81.572207456927572</c:v>
                </c:pt>
                <c:pt idx="13">
                  <c:v>81.660867930989568</c:v>
                </c:pt>
                <c:pt idx="14">
                  <c:v>81.302333825168049</c:v>
                </c:pt>
                <c:pt idx="15">
                  <c:v>79.051958220024019</c:v>
                </c:pt>
                <c:pt idx="16">
                  <c:v>78.375746368841035</c:v>
                </c:pt>
                <c:pt idx="17">
                  <c:v>74.055973063391903</c:v>
                </c:pt>
                <c:pt idx="18">
                  <c:v>60.373757742906555</c:v>
                </c:pt>
                <c:pt idx="19">
                  <c:v>39.738406551943534</c:v>
                </c:pt>
                <c:pt idx="20">
                  <c:v>8.7177758055028551</c:v>
                </c:pt>
                <c:pt idx="21">
                  <c:v>44.399032953075888</c:v>
                </c:pt>
                <c:pt idx="22">
                  <c:v>69.702237532865368</c:v>
                </c:pt>
                <c:pt idx="23">
                  <c:v>80.406535480869394</c:v>
                </c:pt>
                <c:pt idx="24">
                  <c:v>84.823845035533623</c:v>
                </c:pt>
                <c:pt idx="25">
                  <c:v>92.95041661716192</c:v>
                </c:pt>
                <c:pt idx="26">
                  <c:v>96.043972196139279</c:v>
                </c:pt>
                <c:pt idx="27">
                  <c:v>100</c:v>
                </c:pt>
              </c:numCache>
            </c:numRef>
          </c:yVal>
          <c:smooth val="1"/>
          <c:extLst>
            <c:ext xmlns:c16="http://schemas.microsoft.com/office/drawing/2014/chart" uri="{C3380CC4-5D6E-409C-BE32-E72D297353CC}">
              <c16:uniqueId val="{00000001-F35E-4656-927B-1203D6D6EA70}"/>
            </c:ext>
          </c:extLst>
        </c:ser>
        <c:ser>
          <c:idx val="5"/>
          <c:order val="2"/>
          <c:spPr>
            <a:ln w="19050" cap="rnd">
              <a:solidFill>
                <a:schemeClr val="accent6"/>
              </a:solidFill>
              <a:round/>
            </a:ln>
            <a:effectLst/>
          </c:spPr>
          <c:marker>
            <c:symbol val="none"/>
          </c:marker>
          <c:xVal>
            <c:numRef>
              <c:f>Sheet1!$R$7:$R$34</c:f>
              <c:numCache>
                <c:formatCode>0.00</c:formatCode>
                <c:ptCount val="28"/>
                <c:pt idx="0">
                  <c:v>10</c:v>
                </c:pt>
                <c:pt idx="1">
                  <c:v>8</c:v>
                </c:pt>
                <c:pt idx="2">
                  <c:v>6</c:v>
                </c:pt>
                <c:pt idx="3">
                  <c:v>5.5</c:v>
                </c:pt>
                <c:pt idx="4">
                  <c:v>5</c:v>
                </c:pt>
                <c:pt idx="5">
                  <c:v>4.75</c:v>
                </c:pt>
                <c:pt idx="6">
                  <c:v>4.5</c:v>
                </c:pt>
                <c:pt idx="7">
                  <c:v>4.25</c:v>
                </c:pt>
                <c:pt idx="8">
                  <c:v>4</c:v>
                </c:pt>
                <c:pt idx="9">
                  <c:v>3.75</c:v>
                </c:pt>
                <c:pt idx="10">
                  <c:v>3.5</c:v>
                </c:pt>
                <c:pt idx="11">
                  <c:v>3.25</c:v>
                </c:pt>
                <c:pt idx="12">
                  <c:v>3</c:v>
                </c:pt>
                <c:pt idx="13">
                  <c:v>2.75</c:v>
                </c:pt>
                <c:pt idx="14">
                  <c:v>2.5</c:v>
                </c:pt>
                <c:pt idx="15">
                  <c:v>2.25</c:v>
                </c:pt>
                <c:pt idx="16">
                  <c:v>2</c:v>
                </c:pt>
                <c:pt idx="17">
                  <c:v>1.5</c:v>
                </c:pt>
                <c:pt idx="18">
                  <c:v>1</c:v>
                </c:pt>
                <c:pt idx="19">
                  <c:v>0.5</c:v>
                </c:pt>
                <c:pt idx="20">
                  <c:v>0</c:v>
                </c:pt>
                <c:pt idx="21">
                  <c:v>-0.5</c:v>
                </c:pt>
                <c:pt idx="22">
                  <c:v>-1</c:v>
                </c:pt>
                <c:pt idx="23">
                  <c:v>-1.5</c:v>
                </c:pt>
                <c:pt idx="24">
                  <c:v>-2</c:v>
                </c:pt>
                <c:pt idx="25">
                  <c:v>-4</c:v>
                </c:pt>
                <c:pt idx="26">
                  <c:v>-6</c:v>
                </c:pt>
                <c:pt idx="27">
                  <c:v>-10</c:v>
                </c:pt>
              </c:numCache>
            </c:numRef>
          </c:xVal>
          <c:yVal>
            <c:numRef>
              <c:f>Sheet1!$X$7:$X$34</c:f>
              <c:numCache>
                <c:formatCode>0.00</c:formatCode>
                <c:ptCount val="28"/>
                <c:pt idx="0">
                  <c:v>99.28709032382443</c:v>
                </c:pt>
                <c:pt idx="1">
                  <c:v>98.085294547443738</c:v>
                </c:pt>
                <c:pt idx="2">
                  <c:v>96.055394750237113</c:v>
                </c:pt>
                <c:pt idx="3">
                  <c:v>96.127350572008027</c:v>
                </c:pt>
                <c:pt idx="4">
                  <c:v>94.590211135788707</c:v>
                </c:pt>
                <c:pt idx="5">
                  <c:v>93.09361899625776</c:v>
                </c:pt>
                <c:pt idx="6">
                  <c:v>90.576978007290336</c:v>
                </c:pt>
                <c:pt idx="7">
                  <c:v>87.877154314765974</c:v>
                </c:pt>
                <c:pt idx="8">
                  <c:v>83.15003280123257</c:v>
                </c:pt>
                <c:pt idx="9">
                  <c:v>79.135142417333881</c:v>
                </c:pt>
                <c:pt idx="10">
                  <c:v>77.170780647703324</c:v>
                </c:pt>
                <c:pt idx="11">
                  <c:v>79.941470659215241</c:v>
                </c:pt>
                <c:pt idx="12">
                  <c:v>80.568353330732066</c:v>
                </c:pt>
                <c:pt idx="13">
                  <c:v>81.278800377364121</c:v>
                </c:pt>
                <c:pt idx="14">
                  <c:v>80.959188834908261</c:v>
                </c:pt>
                <c:pt idx="15">
                  <c:v>79.864902752246124</c:v>
                </c:pt>
                <c:pt idx="16">
                  <c:v>77.66560746943496</c:v>
                </c:pt>
                <c:pt idx="17">
                  <c:v>74.348091268407103</c:v>
                </c:pt>
                <c:pt idx="18">
                  <c:v>60.445036785148034</c:v>
                </c:pt>
                <c:pt idx="19">
                  <c:v>39.869831511245074</c:v>
                </c:pt>
                <c:pt idx="20">
                  <c:v>9.2934698320000173</c:v>
                </c:pt>
                <c:pt idx="21">
                  <c:v>43.905939962490322</c:v>
                </c:pt>
                <c:pt idx="22">
                  <c:v>70.249094411575598</c:v>
                </c:pt>
                <c:pt idx="23">
                  <c:v>79.674363143358804</c:v>
                </c:pt>
                <c:pt idx="24">
                  <c:v>84.80401250953048</c:v>
                </c:pt>
                <c:pt idx="25">
                  <c:v>93.229786077199719</c:v>
                </c:pt>
                <c:pt idx="26">
                  <c:v>95.97164707912178</c:v>
                </c:pt>
                <c:pt idx="27">
                  <c:v>100</c:v>
                </c:pt>
              </c:numCache>
            </c:numRef>
          </c:yVal>
          <c:smooth val="1"/>
          <c:extLst>
            <c:ext xmlns:c16="http://schemas.microsoft.com/office/drawing/2014/chart" uri="{C3380CC4-5D6E-409C-BE32-E72D297353CC}">
              <c16:uniqueId val="{00000002-F35E-4656-927B-1203D6D6EA70}"/>
            </c:ext>
          </c:extLst>
        </c:ser>
        <c:ser>
          <c:idx val="6"/>
          <c:order val="3"/>
          <c:spPr>
            <a:ln w="19050" cap="rnd">
              <a:solidFill>
                <a:schemeClr val="accent1">
                  <a:lumMod val="60000"/>
                </a:schemeClr>
              </a:solidFill>
              <a:round/>
            </a:ln>
            <a:effectLst/>
          </c:spPr>
          <c:marker>
            <c:symbol val="none"/>
          </c:marker>
          <c:xVal>
            <c:numRef>
              <c:f>Sheet1!$R$7:$R$34</c:f>
              <c:numCache>
                <c:formatCode>0.00</c:formatCode>
                <c:ptCount val="28"/>
                <c:pt idx="0">
                  <c:v>10</c:v>
                </c:pt>
                <c:pt idx="1">
                  <c:v>8</c:v>
                </c:pt>
                <c:pt idx="2">
                  <c:v>6</c:v>
                </c:pt>
                <c:pt idx="3">
                  <c:v>5.5</c:v>
                </c:pt>
                <c:pt idx="4">
                  <c:v>5</c:v>
                </c:pt>
                <c:pt idx="5">
                  <c:v>4.75</c:v>
                </c:pt>
                <c:pt idx="6">
                  <c:v>4.5</c:v>
                </c:pt>
                <c:pt idx="7">
                  <c:v>4.25</c:v>
                </c:pt>
                <c:pt idx="8">
                  <c:v>4</c:v>
                </c:pt>
                <c:pt idx="9">
                  <c:v>3.75</c:v>
                </c:pt>
                <c:pt idx="10">
                  <c:v>3.5</c:v>
                </c:pt>
                <c:pt idx="11">
                  <c:v>3.25</c:v>
                </c:pt>
                <c:pt idx="12">
                  <c:v>3</c:v>
                </c:pt>
                <c:pt idx="13">
                  <c:v>2.75</c:v>
                </c:pt>
                <c:pt idx="14">
                  <c:v>2.5</c:v>
                </c:pt>
                <c:pt idx="15">
                  <c:v>2.25</c:v>
                </c:pt>
                <c:pt idx="16">
                  <c:v>2</c:v>
                </c:pt>
                <c:pt idx="17">
                  <c:v>1.5</c:v>
                </c:pt>
                <c:pt idx="18">
                  <c:v>1</c:v>
                </c:pt>
                <c:pt idx="19">
                  <c:v>0.5</c:v>
                </c:pt>
                <c:pt idx="20">
                  <c:v>0</c:v>
                </c:pt>
                <c:pt idx="21">
                  <c:v>-0.5</c:v>
                </c:pt>
                <c:pt idx="22">
                  <c:v>-1</c:v>
                </c:pt>
                <c:pt idx="23">
                  <c:v>-1.5</c:v>
                </c:pt>
                <c:pt idx="24">
                  <c:v>-2</c:v>
                </c:pt>
                <c:pt idx="25">
                  <c:v>-4</c:v>
                </c:pt>
                <c:pt idx="26">
                  <c:v>-6</c:v>
                </c:pt>
                <c:pt idx="27">
                  <c:v>-10</c:v>
                </c:pt>
              </c:numCache>
            </c:numRef>
          </c:xVal>
          <c:yVal>
            <c:numRef>
              <c:f>Sheet1!$Y$7:$Y$34</c:f>
              <c:numCache>
                <c:formatCode>0.00</c:formatCode>
                <c:ptCount val="28"/>
                <c:pt idx="0">
                  <c:v>98.69277724645687</c:v>
                </c:pt>
                <c:pt idx="1">
                  <c:v>97.747271175594292</c:v>
                </c:pt>
                <c:pt idx="2">
                  <c:v>96.731507690057242</c:v>
                </c:pt>
                <c:pt idx="3">
                  <c:v>96.290510531763999</c:v>
                </c:pt>
                <c:pt idx="4">
                  <c:v>94.973069730866726</c:v>
                </c:pt>
                <c:pt idx="5">
                  <c:v>92.566087439437851</c:v>
                </c:pt>
                <c:pt idx="6">
                  <c:v>90.728533781493752</c:v>
                </c:pt>
                <c:pt idx="7">
                  <c:v>88.113626463781515</c:v>
                </c:pt>
                <c:pt idx="8">
                  <c:v>83.163987232849578</c:v>
                </c:pt>
                <c:pt idx="9">
                  <c:v>77.720377281222255</c:v>
                </c:pt>
                <c:pt idx="10">
                  <c:v>75.220293635752952</c:v>
                </c:pt>
                <c:pt idx="11">
                  <c:v>76.921250544207155</c:v>
                </c:pt>
                <c:pt idx="12">
                  <c:v>79.751768039799373</c:v>
                </c:pt>
                <c:pt idx="13">
                  <c:v>81.102759520225831</c:v>
                </c:pt>
                <c:pt idx="14">
                  <c:v>81.394093455474334</c:v>
                </c:pt>
                <c:pt idx="15">
                  <c:v>78.855221958542202</c:v>
                </c:pt>
                <c:pt idx="16">
                  <c:v>78.234994681584141</c:v>
                </c:pt>
                <c:pt idx="17">
                  <c:v>73.679358912997472</c:v>
                </c:pt>
                <c:pt idx="18">
                  <c:v>59.660841975289934</c:v>
                </c:pt>
                <c:pt idx="19">
                  <c:v>40.123246945725001</c:v>
                </c:pt>
                <c:pt idx="20">
                  <c:v>9.2787968407963213</c:v>
                </c:pt>
                <c:pt idx="21">
                  <c:v>44.455869983144268</c:v>
                </c:pt>
                <c:pt idx="22">
                  <c:v>70.224042298103313</c:v>
                </c:pt>
                <c:pt idx="23">
                  <c:v>79.670253371294834</c:v>
                </c:pt>
                <c:pt idx="24">
                  <c:v>85.411310274985439</c:v>
                </c:pt>
                <c:pt idx="25">
                  <c:v>92.907790326136762</c:v>
                </c:pt>
                <c:pt idx="26">
                  <c:v>95.773262905618097</c:v>
                </c:pt>
                <c:pt idx="27">
                  <c:v>100</c:v>
                </c:pt>
              </c:numCache>
            </c:numRef>
          </c:yVal>
          <c:smooth val="1"/>
          <c:extLst>
            <c:ext xmlns:c16="http://schemas.microsoft.com/office/drawing/2014/chart" uri="{C3380CC4-5D6E-409C-BE32-E72D297353CC}">
              <c16:uniqueId val="{00000003-F35E-4656-927B-1203D6D6EA70}"/>
            </c:ext>
          </c:extLst>
        </c:ser>
        <c:ser>
          <c:idx val="7"/>
          <c:order val="4"/>
          <c:spPr>
            <a:ln w="19050" cap="rnd">
              <a:solidFill>
                <a:schemeClr val="accent2">
                  <a:lumMod val="60000"/>
                </a:schemeClr>
              </a:solidFill>
              <a:round/>
            </a:ln>
            <a:effectLst/>
          </c:spPr>
          <c:marker>
            <c:symbol val="none"/>
          </c:marker>
          <c:xVal>
            <c:numRef>
              <c:f>Sheet1!$R$7:$R$34</c:f>
              <c:numCache>
                <c:formatCode>0.00</c:formatCode>
                <c:ptCount val="28"/>
                <c:pt idx="0">
                  <c:v>10</c:v>
                </c:pt>
                <c:pt idx="1">
                  <c:v>8</c:v>
                </c:pt>
                <c:pt idx="2">
                  <c:v>6</c:v>
                </c:pt>
                <c:pt idx="3">
                  <c:v>5.5</c:v>
                </c:pt>
                <c:pt idx="4">
                  <c:v>5</c:v>
                </c:pt>
                <c:pt idx="5">
                  <c:v>4.75</c:v>
                </c:pt>
                <c:pt idx="6">
                  <c:v>4.5</c:v>
                </c:pt>
                <c:pt idx="7">
                  <c:v>4.25</c:v>
                </c:pt>
                <c:pt idx="8">
                  <c:v>4</c:v>
                </c:pt>
                <c:pt idx="9">
                  <c:v>3.75</c:v>
                </c:pt>
                <c:pt idx="10">
                  <c:v>3.5</c:v>
                </c:pt>
                <c:pt idx="11">
                  <c:v>3.25</c:v>
                </c:pt>
                <c:pt idx="12">
                  <c:v>3</c:v>
                </c:pt>
                <c:pt idx="13">
                  <c:v>2.75</c:v>
                </c:pt>
                <c:pt idx="14">
                  <c:v>2.5</c:v>
                </c:pt>
                <c:pt idx="15">
                  <c:v>2.25</c:v>
                </c:pt>
                <c:pt idx="16">
                  <c:v>2</c:v>
                </c:pt>
                <c:pt idx="17">
                  <c:v>1.5</c:v>
                </c:pt>
                <c:pt idx="18">
                  <c:v>1</c:v>
                </c:pt>
                <c:pt idx="19">
                  <c:v>0.5</c:v>
                </c:pt>
                <c:pt idx="20">
                  <c:v>0</c:v>
                </c:pt>
                <c:pt idx="21">
                  <c:v>-0.5</c:v>
                </c:pt>
                <c:pt idx="22">
                  <c:v>-1</c:v>
                </c:pt>
                <c:pt idx="23">
                  <c:v>-1.5</c:v>
                </c:pt>
                <c:pt idx="24">
                  <c:v>-2</c:v>
                </c:pt>
                <c:pt idx="25">
                  <c:v>-4</c:v>
                </c:pt>
                <c:pt idx="26">
                  <c:v>-6</c:v>
                </c:pt>
                <c:pt idx="27">
                  <c:v>-10</c:v>
                </c:pt>
              </c:numCache>
            </c:numRef>
          </c:xVal>
          <c:yVal>
            <c:numRef>
              <c:f>Sheet1!$Z$7:$Z$34</c:f>
              <c:numCache>
                <c:formatCode>0.00</c:formatCode>
                <c:ptCount val="28"/>
                <c:pt idx="0">
                  <c:v>98.664691911069198</c:v>
                </c:pt>
                <c:pt idx="1">
                  <c:v>98.473432191252869</c:v>
                </c:pt>
                <c:pt idx="2">
                  <c:v>96.887883703233015</c:v>
                </c:pt>
                <c:pt idx="3">
                  <c:v>95.70174158927891</c:v>
                </c:pt>
                <c:pt idx="4">
                  <c:v>94.377007007445101</c:v>
                </c:pt>
                <c:pt idx="5">
                  <c:v>93.09304946770348</c:v>
                </c:pt>
                <c:pt idx="6">
                  <c:v>90.698248089782311</c:v>
                </c:pt>
                <c:pt idx="7">
                  <c:v>88.037973878675658</c:v>
                </c:pt>
                <c:pt idx="8">
                  <c:v>84.854754146040847</c:v>
                </c:pt>
                <c:pt idx="9">
                  <c:v>82.035816847187405</c:v>
                </c:pt>
                <c:pt idx="10">
                  <c:v>80.981812515462678</c:v>
                </c:pt>
                <c:pt idx="11">
                  <c:v>81.936713536037274</c:v>
                </c:pt>
                <c:pt idx="12">
                  <c:v>82.412342674348423</c:v>
                </c:pt>
                <c:pt idx="13">
                  <c:v>82.336860523596982</c:v>
                </c:pt>
                <c:pt idx="14">
                  <c:v>81.926281162820359</c:v>
                </c:pt>
                <c:pt idx="15">
                  <c:v>80.321438614631063</c:v>
                </c:pt>
                <c:pt idx="16">
                  <c:v>78.694209386921955</c:v>
                </c:pt>
                <c:pt idx="17">
                  <c:v>74.360421837426699</c:v>
                </c:pt>
                <c:pt idx="18">
                  <c:v>60.125124371006457</c:v>
                </c:pt>
                <c:pt idx="19">
                  <c:v>40.078154897053707</c:v>
                </c:pt>
                <c:pt idx="20">
                  <c:v>8.8832608358053147</c:v>
                </c:pt>
                <c:pt idx="21">
                  <c:v>43.86385129401998</c:v>
                </c:pt>
                <c:pt idx="22">
                  <c:v>69.678631983244685</c:v>
                </c:pt>
                <c:pt idx="23">
                  <c:v>80.309220769588009</c:v>
                </c:pt>
                <c:pt idx="24">
                  <c:v>84.906149000892739</c:v>
                </c:pt>
                <c:pt idx="25">
                  <c:v>93.256532256040941</c:v>
                </c:pt>
                <c:pt idx="26">
                  <c:v>96.130303037700273</c:v>
                </c:pt>
                <c:pt idx="27">
                  <c:v>100</c:v>
                </c:pt>
              </c:numCache>
            </c:numRef>
          </c:yVal>
          <c:smooth val="1"/>
          <c:extLst>
            <c:ext xmlns:c16="http://schemas.microsoft.com/office/drawing/2014/chart" uri="{C3380CC4-5D6E-409C-BE32-E72D297353CC}">
              <c16:uniqueId val="{00000004-F35E-4656-927B-1203D6D6EA70}"/>
            </c:ext>
          </c:extLst>
        </c:ser>
        <c:ser>
          <c:idx val="8"/>
          <c:order val="5"/>
          <c:spPr>
            <a:ln w="19050" cap="rnd">
              <a:solidFill>
                <a:schemeClr val="accent3">
                  <a:lumMod val="60000"/>
                </a:schemeClr>
              </a:solidFill>
              <a:round/>
            </a:ln>
            <a:effectLst/>
          </c:spPr>
          <c:marker>
            <c:symbol val="none"/>
          </c:marker>
          <c:xVal>
            <c:numRef>
              <c:f>Sheet1!$R$7:$R$34</c:f>
              <c:numCache>
                <c:formatCode>0.00</c:formatCode>
                <c:ptCount val="28"/>
                <c:pt idx="0">
                  <c:v>10</c:v>
                </c:pt>
                <c:pt idx="1">
                  <c:v>8</c:v>
                </c:pt>
                <c:pt idx="2">
                  <c:v>6</c:v>
                </c:pt>
                <c:pt idx="3">
                  <c:v>5.5</c:v>
                </c:pt>
                <c:pt idx="4">
                  <c:v>5</c:v>
                </c:pt>
                <c:pt idx="5">
                  <c:v>4.75</c:v>
                </c:pt>
                <c:pt idx="6">
                  <c:v>4.5</c:v>
                </c:pt>
                <c:pt idx="7">
                  <c:v>4.25</c:v>
                </c:pt>
                <c:pt idx="8">
                  <c:v>4</c:v>
                </c:pt>
                <c:pt idx="9">
                  <c:v>3.75</c:v>
                </c:pt>
                <c:pt idx="10">
                  <c:v>3.5</c:v>
                </c:pt>
                <c:pt idx="11">
                  <c:v>3.25</c:v>
                </c:pt>
                <c:pt idx="12">
                  <c:v>3</c:v>
                </c:pt>
                <c:pt idx="13">
                  <c:v>2.75</c:v>
                </c:pt>
                <c:pt idx="14">
                  <c:v>2.5</c:v>
                </c:pt>
                <c:pt idx="15">
                  <c:v>2.25</c:v>
                </c:pt>
                <c:pt idx="16">
                  <c:v>2</c:v>
                </c:pt>
                <c:pt idx="17">
                  <c:v>1.5</c:v>
                </c:pt>
                <c:pt idx="18">
                  <c:v>1</c:v>
                </c:pt>
                <c:pt idx="19">
                  <c:v>0.5</c:v>
                </c:pt>
                <c:pt idx="20">
                  <c:v>0</c:v>
                </c:pt>
                <c:pt idx="21">
                  <c:v>-0.5</c:v>
                </c:pt>
                <c:pt idx="22">
                  <c:v>-1</c:v>
                </c:pt>
                <c:pt idx="23">
                  <c:v>-1.5</c:v>
                </c:pt>
                <c:pt idx="24">
                  <c:v>-2</c:v>
                </c:pt>
                <c:pt idx="25">
                  <c:v>-4</c:v>
                </c:pt>
                <c:pt idx="26">
                  <c:v>-6</c:v>
                </c:pt>
                <c:pt idx="27">
                  <c:v>-10</c:v>
                </c:pt>
              </c:numCache>
            </c:numRef>
          </c:xVal>
          <c:yVal>
            <c:numRef>
              <c:f>Sheet1!$AA$7:$AA$34</c:f>
              <c:numCache>
                <c:formatCode>0.00</c:formatCode>
                <c:ptCount val="28"/>
                <c:pt idx="0">
                  <c:v>98.693811687574069</c:v>
                </c:pt>
                <c:pt idx="1">
                  <c:v>97.652669999076309</c:v>
                </c:pt>
                <c:pt idx="2">
                  <c:v>96.385795971266674</c:v>
                </c:pt>
                <c:pt idx="3">
                  <c:v>95.857856281376542</c:v>
                </c:pt>
                <c:pt idx="4">
                  <c:v>94.105050787621195</c:v>
                </c:pt>
                <c:pt idx="5">
                  <c:v>92.835924635396637</c:v>
                </c:pt>
                <c:pt idx="6">
                  <c:v>90.465072448312256</c:v>
                </c:pt>
                <c:pt idx="7">
                  <c:v>87.165049723541173</c:v>
                </c:pt>
                <c:pt idx="8">
                  <c:v>81.440587058800986</c:v>
                </c:pt>
                <c:pt idx="9">
                  <c:v>73.815110463276667</c:v>
                </c:pt>
                <c:pt idx="10">
                  <c:v>72.124819043837377</c:v>
                </c:pt>
                <c:pt idx="11">
                  <c:v>75.214885393025867</c:v>
                </c:pt>
                <c:pt idx="12">
                  <c:v>78.025427405413097</c:v>
                </c:pt>
                <c:pt idx="13">
                  <c:v>79.767278932896076</c:v>
                </c:pt>
                <c:pt idx="14">
                  <c:v>80.0409552743657</c:v>
                </c:pt>
                <c:pt idx="15">
                  <c:v>79.243841868677706</c:v>
                </c:pt>
                <c:pt idx="16">
                  <c:v>77.757999999999996</c:v>
                </c:pt>
                <c:pt idx="17">
                  <c:v>73.826309043691865</c:v>
                </c:pt>
                <c:pt idx="18">
                  <c:v>59.874130199459643</c:v>
                </c:pt>
                <c:pt idx="19">
                  <c:v>40.385017542285141</c:v>
                </c:pt>
                <c:pt idx="20">
                  <c:v>9.2673296395013978</c:v>
                </c:pt>
                <c:pt idx="21">
                  <c:v>43.741769916755011</c:v>
                </c:pt>
                <c:pt idx="22">
                  <c:v>69.69995551113503</c:v>
                </c:pt>
                <c:pt idx="23">
                  <c:v>79.895274754601857</c:v>
                </c:pt>
                <c:pt idx="24">
                  <c:v>85.017551920805786</c:v>
                </c:pt>
                <c:pt idx="25">
                  <c:v>92.821927335870953</c:v>
                </c:pt>
                <c:pt idx="26">
                  <c:v>95.771210150587137</c:v>
                </c:pt>
                <c:pt idx="27">
                  <c:v>100</c:v>
                </c:pt>
              </c:numCache>
            </c:numRef>
          </c:yVal>
          <c:smooth val="1"/>
          <c:extLst>
            <c:ext xmlns:c16="http://schemas.microsoft.com/office/drawing/2014/chart" uri="{C3380CC4-5D6E-409C-BE32-E72D297353CC}">
              <c16:uniqueId val="{00000005-F35E-4656-927B-1203D6D6EA70}"/>
            </c:ext>
          </c:extLst>
        </c:ser>
        <c:ser>
          <c:idx val="9"/>
          <c:order val="6"/>
          <c:spPr>
            <a:ln w="19050" cap="rnd">
              <a:solidFill>
                <a:schemeClr val="accent4">
                  <a:lumMod val="60000"/>
                </a:schemeClr>
              </a:solidFill>
              <a:round/>
            </a:ln>
            <a:effectLst/>
          </c:spPr>
          <c:marker>
            <c:symbol val="none"/>
          </c:marker>
          <c:xVal>
            <c:numRef>
              <c:f>Sheet1!$R$7:$R$34</c:f>
              <c:numCache>
                <c:formatCode>0.00</c:formatCode>
                <c:ptCount val="28"/>
                <c:pt idx="0">
                  <c:v>10</c:v>
                </c:pt>
                <c:pt idx="1">
                  <c:v>8</c:v>
                </c:pt>
                <c:pt idx="2">
                  <c:v>6</c:v>
                </c:pt>
                <c:pt idx="3">
                  <c:v>5.5</c:v>
                </c:pt>
                <c:pt idx="4">
                  <c:v>5</c:v>
                </c:pt>
                <c:pt idx="5">
                  <c:v>4.75</c:v>
                </c:pt>
                <c:pt idx="6">
                  <c:v>4.5</c:v>
                </c:pt>
                <c:pt idx="7">
                  <c:v>4.25</c:v>
                </c:pt>
                <c:pt idx="8">
                  <c:v>4</c:v>
                </c:pt>
                <c:pt idx="9">
                  <c:v>3.75</c:v>
                </c:pt>
                <c:pt idx="10">
                  <c:v>3.5</c:v>
                </c:pt>
                <c:pt idx="11">
                  <c:v>3.25</c:v>
                </c:pt>
                <c:pt idx="12">
                  <c:v>3</c:v>
                </c:pt>
                <c:pt idx="13">
                  <c:v>2.75</c:v>
                </c:pt>
                <c:pt idx="14">
                  <c:v>2.5</c:v>
                </c:pt>
                <c:pt idx="15">
                  <c:v>2.25</c:v>
                </c:pt>
                <c:pt idx="16">
                  <c:v>2</c:v>
                </c:pt>
                <c:pt idx="17">
                  <c:v>1.5</c:v>
                </c:pt>
                <c:pt idx="18">
                  <c:v>1</c:v>
                </c:pt>
                <c:pt idx="19">
                  <c:v>0.5</c:v>
                </c:pt>
                <c:pt idx="20">
                  <c:v>0</c:v>
                </c:pt>
                <c:pt idx="21">
                  <c:v>-0.5</c:v>
                </c:pt>
                <c:pt idx="22">
                  <c:v>-1</c:v>
                </c:pt>
                <c:pt idx="23">
                  <c:v>-1.5</c:v>
                </c:pt>
                <c:pt idx="24">
                  <c:v>-2</c:v>
                </c:pt>
                <c:pt idx="25">
                  <c:v>-4</c:v>
                </c:pt>
                <c:pt idx="26">
                  <c:v>-6</c:v>
                </c:pt>
                <c:pt idx="27">
                  <c:v>-10</c:v>
                </c:pt>
              </c:numCache>
            </c:numRef>
          </c:xVal>
          <c:yVal>
            <c:numRef>
              <c:f>Sheet1!$AB$7:$AB$34</c:f>
              <c:numCache>
                <c:formatCode>0.00</c:formatCode>
                <c:ptCount val="28"/>
                <c:pt idx="0">
                  <c:v>98.532146736235148</c:v>
                </c:pt>
                <c:pt idx="1">
                  <c:v>98.413198572199846</c:v>
                </c:pt>
                <c:pt idx="2">
                  <c:v>96.413244151574446</c:v>
                </c:pt>
                <c:pt idx="3">
                  <c:v>96.272036011826174</c:v>
                </c:pt>
                <c:pt idx="4">
                  <c:v>94.981138845734236</c:v>
                </c:pt>
                <c:pt idx="5">
                  <c:v>92.990375295488306</c:v>
                </c:pt>
                <c:pt idx="6">
                  <c:v>90.657997002522634</c:v>
                </c:pt>
                <c:pt idx="7">
                  <c:v>87.953920080204298</c:v>
                </c:pt>
                <c:pt idx="8">
                  <c:v>83.990266652876144</c:v>
                </c:pt>
                <c:pt idx="9">
                  <c:v>74.903556795097444</c:v>
                </c:pt>
                <c:pt idx="10">
                  <c:v>73.321055272096729</c:v>
                </c:pt>
                <c:pt idx="11">
                  <c:v>75.513278828459676</c:v>
                </c:pt>
                <c:pt idx="12">
                  <c:v>79.176782811864896</c:v>
                </c:pt>
                <c:pt idx="13">
                  <c:v>81.371115873395127</c:v>
                </c:pt>
                <c:pt idx="14">
                  <c:v>81.404584897762746</c:v>
                </c:pt>
                <c:pt idx="15">
                  <c:v>79.801635841179262</c:v>
                </c:pt>
                <c:pt idx="16">
                  <c:v>78.223331075171743</c:v>
                </c:pt>
                <c:pt idx="17">
                  <c:v>74.408920367170097</c:v>
                </c:pt>
                <c:pt idx="18">
                  <c:v>60.380034680030974</c:v>
                </c:pt>
                <c:pt idx="19">
                  <c:v>40.115233484385783</c:v>
                </c:pt>
                <c:pt idx="20">
                  <c:v>8.9208723245177683</c:v>
                </c:pt>
                <c:pt idx="21">
                  <c:v>43.547877756221354</c:v>
                </c:pt>
                <c:pt idx="22">
                  <c:v>70.175689799072771</c:v>
                </c:pt>
                <c:pt idx="23">
                  <c:v>80.176821379686785</c:v>
                </c:pt>
                <c:pt idx="24">
                  <c:v>85.109715353531456</c:v>
                </c:pt>
                <c:pt idx="25">
                  <c:v>93.106691149996024</c:v>
                </c:pt>
                <c:pt idx="26">
                  <c:v>95.551539449002107</c:v>
                </c:pt>
                <c:pt idx="27">
                  <c:v>100</c:v>
                </c:pt>
              </c:numCache>
            </c:numRef>
          </c:yVal>
          <c:smooth val="1"/>
          <c:extLst>
            <c:ext xmlns:c16="http://schemas.microsoft.com/office/drawing/2014/chart" uri="{C3380CC4-5D6E-409C-BE32-E72D297353CC}">
              <c16:uniqueId val="{00000006-F35E-4656-927B-1203D6D6EA70}"/>
            </c:ext>
          </c:extLst>
        </c:ser>
        <c:dLbls>
          <c:showLegendKey val="0"/>
          <c:showVal val="0"/>
          <c:showCatName val="0"/>
          <c:showSerName val="0"/>
          <c:showPercent val="0"/>
          <c:showBubbleSize val="0"/>
        </c:dLbls>
        <c:axId val="1328255856"/>
        <c:axId val="1077336992"/>
      </c:scatterChart>
      <c:valAx>
        <c:axId val="1328255856"/>
        <c:scaling>
          <c:orientation val="maxMin"/>
          <c:max val="10"/>
          <c:min val="-10"/>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dirty="0">
                    <a:latin typeface="Arial" panose="020B0604020202020204" pitchFamily="34" charset="0"/>
                    <a:cs typeface="Arial" panose="020B0604020202020204" pitchFamily="34" charset="0"/>
                  </a:rPr>
                  <a:t>Sat. Frequency (ppm)</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077336992"/>
        <c:crosses val="autoZero"/>
        <c:crossBetween val="midCat"/>
        <c:majorUnit val="5"/>
      </c:valAx>
      <c:valAx>
        <c:axId val="1077336992"/>
        <c:scaling>
          <c:orientation val="minMax"/>
          <c:max val="100"/>
          <c:min val="0"/>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a:latin typeface="Arial" panose="020B0604020202020204" pitchFamily="34" charset="0"/>
                    <a:cs typeface="Arial" panose="020B0604020202020204" pitchFamily="34" charset="0"/>
                  </a:rPr>
                  <a:t>% Water Signal</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328255856"/>
        <c:crosses val="max"/>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US" sz="1800" b="1" dirty="0"/>
              <a:t>Gelatin, T</a:t>
            </a:r>
            <a:r>
              <a:rPr lang="en-US" sz="1800" b="1" baseline="-25000" dirty="0"/>
              <a:t>1</a:t>
            </a:r>
            <a:r>
              <a:rPr lang="en-US" sz="1800" b="1" baseline="0" dirty="0"/>
              <a:t> 0.4-2.25 sec</a:t>
            </a:r>
            <a:endParaRPr lang="en-US" sz="1800" b="1" dirty="0"/>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1"/>
          <c:order val="0"/>
          <c:spPr>
            <a:ln w="19050" cap="rnd">
              <a:solidFill>
                <a:schemeClr val="accent2"/>
              </a:solidFill>
              <a:round/>
            </a:ln>
            <a:effectLst/>
          </c:spPr>
          <c:marker>
            <c:symbol val="none"/>
          </c:marker>
          <c:xVal>
            <c:numRef>
              <c:f>Sheet1!$R$7:$R$34</c:f>
              <c:numCache>
                <c:formatCode>0.00</c:formatCode>
                <c:ptCount val="28"/>
                <c:pt idx="0">
                  <c:v>10</c:v>
                </c:pt>
                <c:pt idx="1">
                  <c:v>8</c:v>
                </c:pt>
                <c:pt idx="2">
                  <c:v>6</c:v>
                </c:pt>
                <c:pt idx="3">
                  <c:v>5.5</c:v>
                </c:pt>
                <c:pt idx="4">
                  <c:v>5</c:v>
                </c:pt>
                <c:pt idx="5">
                  <c:v>4.75</c:v>
                </c:pt>
                <c:pt idx="6">
                  <c:v>4.5</c:v>
                </c:pt>
                <c:pt idx="7">
                  <c:v>4.25</c:v>
                </c:pt>
                <c:pt idx="8">
                  <c:v>4</c:v>
                </c:pt>
                <c:pt idx="9">
                  <c:v>3.75</c:v>
                </c:pt>
                <c:pt idx="10">
                  <c:v>3.5</c:v>
                </c:pt>
                <c:pt idx="11">
                  <c:v>3.25</c:v>
                </c:pt>
                <c:pt idx="12">
                  <c:v>3</c:v>
                </c:pt>
                <c:pt idx="13">
                  <c:v>2.75</c:v>
                </c:pt>
                <c:pt idx="14">
                  <c:v>2.5</c:v>
                </c:pt>
                <c:pt idx="15">
                  <c:v>2.25</c:v>
                </c:pt>
                <c:pt idx="16">
                  <c:v>2</c:v>
                </c:pt>
                <c:pt idx="17">
                  <c:v>1.5</c:v>
                </c:pt>
                <c:pt idx="18">
                  <c:v>1</c:v>
                </c:pt>
                <c:pt idx="19">
                  <c:v>0.5</c:v>
                </c:pt>
                <c:pt idx="20">
                  <c:v>0</c:v>
                </c:pt>
                <c:pt idx="21">
                  <c:v>-0.5</c:v>
                </c:pt>
                <c:pt idx="22">
                  <c:v>-1</c:v>
                </c:pt>
                <c:pt idx="23">
                  <c:v>-1.5</c:v>
                </c:pt>
                <c:pt idx="24">
                  <c:v>-2</c:v>
                </c:pt>
                <c:pt idx="25">
                  <c:v>-4</c:v>
                </c:pt>
                <c:pt idx="26">
                  <c:v>-6</c:v>
                </c:pt>
                <c:pt idx="27">
                  <c:v>-10</c:v>
                </c:pt>
              </c:numCache>
            </c:numRef>
          </c:xVal>
          <c:yVal>
            <c:numRef>
              <c:f>Sheet1!$T$7:$T$34</c:f>
              <c:numCache>
                <c:formatCode>0.00</c:formatCode>
                <c:ptCount val="28"/>
                <c:pt idx="0">
                  <c:v>98.581139573853633</c:v>
                </c:pt>
                <c:pt idx="1">
                  <c:v>98.117688656835227</c:v>
                </c:pt>
                <c:pt idx="2">
                  <c:v>96.011836414402325</c:v>
                </c:pt>
                <c:pt idx="3">
                  <c:v>96.06928085955947</c:v>
                </c:pt>
                <c:pt idx="4">
                  <c:v>94.112427342189548</c:v>
                </c:pt>
                <c:pt idx="5">
                  <c:v>93.118498872542787</c:v>
                </c:pt>
                <c:pt idx="6">
                  <c:v>91.081288947116661</c:v>
                </c:pt>
                <c:pt idx="7">
                  <c:v>89.368679871075642</c:v>
                </c:pt>
                <c:pt idx="8">
                  <c:v>88.171273996383789</c:v>
                </c:pt>
                <c:pt idx="9">
                  <c:v>85.903771086274503</c:v>
                </c:pt>
                <c:pt idx="10">
                  <c:v>84.986078448734958</c:v>
                </c:pt>
                <c:pt idx="11">
                  <c:v>84.027721079867931</c:v>
                </c:pt>
                <c:pt idx="12">
                  <c:v>84.435596468336527</c:v>
                </c:pt>
                <c:pt idx="13">
                  <c:v>82.942740551235119</c:v>
                </c:pt>
                <c:pt idx="14">
                  <c:v>82.031769399489846</c:v>
                </c:pt>
                <c:pt idx="15">
                  <c:v>80.71783110654718</c:v>
                </c:pt>
                <c:pt idx="16">
                  <c:v>77.990688811328539</c:v>
                </c:pt>
                <c:pt idx="17">
                  <c:v>74.061773620445479</c:v>
                </c:pt>
                <c:pt idx="18">
                  <c:v>60.331619798940416</c:v>
                </c:pt>
                <c:pt idx="19">
                  <c:v>39.55739231259998</c:v>
                </c:pt>
                <c:pt idx="20">
                  <c:v>9.4391722131776206</c:v>
                </c:pt>
                <c:pt idx="21">
                  <c:v>43.572965002788763</c:v>
                </c:pt>
                <c:pt idx="22">
                  <c:v>69.853419831347338</c:v>
                </c:pt>
                <c:pt idx="23">
                  <c:v>79.785158716450567</c:v>
                </c:pt>
                <c:pt idx="24">
                  <c:v>85.191535882469438</c:v>
                </c:pt>
                <c:pt idx="25">
                  <c:v>93.412056131796646</c:v>
                </c:pt>
                <c:pt idx="26">
                  <c:v>96.299139677379728</c:v>
                </c:pt>
                <c:pt idx="27">
                  <c:v>100</c:v>
                </c:pt>
              </c:numCache>
            </c:numRef>
          </c:yVal>
          <c:smooth val="1"/>
          <c:extLst>
            <c:ext xmlns:c16="http://schemas.microsoft.com/office/drawing/2014/chart" uri="{C3380CC4-5D6E-409C-BE32-E72D297353CC}">
              <c16:uniqueId val="{00000000-30EE-4FE2-B4C8-DEFAF8385923}"/>
            </c:ext>
          </c:extLst>
        </c:ser>
        <c:ser>
          <c:idx val="3"/>
          <c:order val="1"/>
          <c:spPr>
            <a:ln w="19050" cap="rnd">
              <a:solidFill>
                <a:schemeClr val="accent4"/>
              </a:solidFill>
              <a:round/>
            </a:ln>
            <a:effectLst/>
          </c:spPr>
          <c:marker>
            <c:symbol val="none"/>
          </c:marker>
          <c:xVal>
            <c:numRef>
              <c:f>Sheet1!$R$7:$R$34</c:f>
              <c:numCache>
                <c:formatCode>0.00</c:formatCode>
                <c:ptCount val="28"/>
                <c:pt idx="0">
                  <c:v>10</c:v>
                </c:pt>
                <c:pt idx="1">
                  <c:v>8</c:v>
                </c:pt>
                <c:pt idx="2">
                  <c:v>6</c:v>
                </c:pt>
                <c:pt idx="3">
                  <c:v>5.5</c:v>
                </c:pt>
                <c:pt idx="4">
                  <c:v>5</c:v>
                </c:pt>
                <c:pt idx="5">
                  <c:v>4.75</c:v>
                </c:pt>
                <c:pt idx="6">
                  <c:v>4.5</c:v>
                </c:pt>
                <c:pt idx="7">
                  <c:v>4.25</c:v>
                </c:pt>
                <c:pt idx="8">
                  <c:v>4</c:v>
                </c:pt>
                <c:pt idx="9">
                  <c:v>3.75</c:v>
                </c:pt>
                <c:pt idx="10">
                  <c:v>3.5</c:v>
                </c:pt>
                <c:pt idx="11">
                  <c:v>3.25</c:v>
                </c:pt>
                <c:pt idx="12">
                  <c:v>3</c:v>
                </c:pt>
                <c:pt idx="13">
                  <c:v>2.75</c:v>
                </c:pt>
                <c:pt idx="14">
                  <c:v>2.5</c:v>
                </c:pt>
                <c:pt idx="15">
                  <c:v>2.25</c:v>
                </c:pt>
                <c:pt idx="16">
                  <c:v>2</c:v>
                </c:pt>
                <c:pt idx="17">
                  <c:v>1.5</c:v>
                </c:pt>
                <c:pt idx="18">
                  <c:v>1</c:v>
                </c:pt>
                <c:pt idx="19">
                  <c:v>0.5</c:v>
                </c:pt>
                <c:pt idx="20">
                  <c:v>0</c:v>
                </c:pt>
                <c:pt idx="21">
                  <c:v>-0.5</c:v>
                </c:pt>
                <c:pt idx="22">
                  <c:v>-1</c:v>
                </c:pt>
                <c:pt idx="23">
                  <c:v>-1.5</c:v>
                </c:pt>
                <c:pt idx="24">
                  <c:v>-2</c:v>
                </c:pt>
                <c:pt idx="25">
                  <c:v>-4</c:v>
                </c:pt>
                <c:pt idx="26">
                  <c:v>-6</c:v>
                </c:pt>
                <c:pt idx="27">
                  <c:v>-10</c:v>
                </c:pt>
              </c:numCache>
            </c:numRef>
          </c:xVal>
          <c:yVal>
            <c:numRef>
              <c:f>Sheet1!$V$7:$V$34</c:f>
              <c:numCache>
                <c:formatCode>0.00</c:formatCode>
                <c:ptCount val="28"/>
                <c:pt idx="0">
                  <c:v>99.445149306450162</c:v>
                </c:pt>
                <c:pt idx="1">
                  <c:v>97.514530173522871</c:v>
                </c:pt>
                <c:pt idx="2">
                  <c:v>96.128197490406322</c:v>
                </c:pt>
                <c:pt idx="3">
                  <c:v>96.447240739933008</c:v>
                </c:pt>
                <c:pt idx="4">
                  <c:v>94.641571425577808</c:v>
                </c:pt>
                <c:pt idx="5">
                  <c:v>93.393388104745043</c:v>
                </c:pt>
                <c:pt idx="6">
                  <c:v>90.875837981787456</c:v>
                </c:pt>
                <c:pt idx="7">
                  <c:v>88.020643384522273</c:v>
                </c:pt>
                <c:pt idx="8">
                  <c:v>85.209002652885999</c:v>
                </c:pt>
                <c:pt idx="9">
                  <c:v>83.221955903950914</c:v>
                </c:pt>
                <c:pt idx="10">
                  <c:v>82.498732387688506</c:v>
                </c:pt>
                <c:pt idx="11">
                  <c:v>82.527469670356382</c:v>
                </c:pt>
                <c:pt idx="12">
                  <c:v>83.333580905283952</c:v>
                </c:pt>
                <c:pt idx="13">
                  <c:v>82.735330327669075</c:v>
                </c:pt>
                <c:pt idx="14">
                  <c:v>82.216123905634674</c:v>
                </c:pt>
                <c:pt idx="15">
                  <c:v>80.969650964390411</c:v>
                </c:pt>
                <c:pt idx="16">
                  <c:v>78.410271205707375</c:v>
                </c:pt>
                <c:pt idx="17">
                  <c:v>74.044872054850146</c:v>
                </c:pt>
                <c:pt idx="18">
                  <c:v>59.947973100663646</c:v>
                </c:pt>
                <c:pt idx="19">
                  <c:v>40.041530895053953</c:v>
                </c:pt>
                <c:pt idx="20">
                  <c:v>9.1479257075534655</c:v>
                </c:pt>
                <c:pt idx="21">
                  <c:v>44.340792496934021</c:v>
                </c:pt>
                <c:pt idx="22">
                  <c:v>69.77774927007134</c:v>
                </c:pt>
                <c:pt idx="23">
                  <c:v>79.637385305714417</c:v>
                </c:pt>
                <c:pt idx="24">
                  <c:v>84.83787182829947</c:v>
                </c:pt>
                <c:pt idx="25">
                  <c:v>92.996136949623491</c:v>
                </c:pt>
                <c:pt idx="26">
                  <c:v>96.139505524794927</c:v>
                </c:pt>
                <c:pt idx="27">
                  <c:v>100</c:v>
                </c:pt>
              </c:numCache>
            </c:numRef>
          </c:yVal>
          <c:smooth val="1"/>
          <c:extLst>
            <c:ext xmlns:c16="http://schemas.microsoft.com/office/drawing/2014/chart" uri="{C3380CC4-5D6E-409C-BE32-E72D297353CC}">
              <c16:uniqueId val="{00000001-30EE-4FE2-B4C8-DEFAF8385923}"/>
            </c:ext>
          </c:extLst>
        </c:ser>
        <c:ser>
          <c:idx val="4"/>
          <c:order val="2"/>
          <c:spPr>
            <a:ln w="19050" cap="rnd">
              <a:solidFill>
                <a:schemeClr val="accent5"/>
              </a:solidFill>
              <a:round/>
            </a:ln>
            <a:effectLst/>
          </c:spPr>
          <c:marker>
            <c:symbol val="none"/>
          </c:marker>
          <c:xVal>
            <c:numRef>
              <c:f>Sheet1!$R$7:$R$34</c:f>
              <c:numCache>
                <c:formatCode>0.00</c:formatCode>
                <c:ptCount val="28"/>
                <c:pt idx="0">
                  <c:v>10</c:v>
                </c:pt>
                <c:pt idx="1">
                  <c:v>8</c:v>
                </c:pt>
                <c:pt idx="2">
                  <c:v>6</c:v>
                </c:pt>
                <c:pt idx="3">
                  <c:v>5.5</c:v>
                </c:pt>
                <c:pt idx="4">
                  <c:v>5</c:v>
                </c:pt>
                <c:pt idx="5">
                  <c:v>4.75</c:v>
                </c:pt>
                <c:pt idx="6">
                  <c:v>4.5</c:v>
                </c:pt>
                <c:pt idx="7">
                  <c:v>4.25</c:v>
                </c:pt>
                <c:pt idx="8">
                  <c:v>4</c:v>
                </c:pt>
                <c:pt idx="9">
                  <c:v>3.75</c:v>
                </c:pt>
                <c:pt idx="10">
                  <c:v>3.5</c:v>
                </c:pt>
                <c:pt idx="11">
                  <c:v>3.25</c:v>
                </c:pt>
                <c:pt idx="12">
                  <c:v>3</c:v>
                </c:pt>
                <c:pt idx="13">
                  <c:v>2.75</c:v>
                </c:pt>
                <c:pt idx="14">
                  <c:v>2.5</c:v>
                </c:pt>
                <c:pt idx="15">
                  <c:v>2.25</c:v>
                </c:pt>
                <c:pt idx="16">
                  <c:v>2</c:v>
                </c:pt>
                <c:pt idx="17">
                  <c:v>1.5</c:v>
                </c:pt>
                <c:pt idx="18">
                  <c:v>1</c:v>
                </c:pt>
                <c:pt idx="19">
                  <c:v>0.5</c:v>
                </c:pt>
                <c:pt idx="20">
                  <c:v>0</c:v>
                </c:pt>
                <c:pt idx="21">
                  <c:v>-0.5</c:v>
                </c:pt>
                <c:pt idx="22">
                  <c:v>-1</c:v>
                </c:pt>
                <c:pt idx="23">
                  <c:v>-1.5</c:v>
                </c:pt>
                <c:pt idx="24">
                  <c:v>-2</c:v>
                </c:pt>
                <c:pt idx="25">
                  <c:v>-4</c:v>
                </c:pt>
                <c:pt idx="26">
                  <c:v>-6</c:v>
                </c:pt>
                <c:pt idx="27">
                  <c:v>-10</c:v>
                </c:pt>
              </c:numCache>
            </c:numRef>
          </c:xVal>
          <c:yVal>
            <c:numRef>
              <c:f>Sheet1!$W$7:$W$34</c:f>
              <c:numCache>
                <c:formatCode>0.00</c:formatCode>
                <c:ptCount val="28"/>
                <c:pt idx="0">
                  <c:v>98.550906377340681</c:v>
                </c:pt>
                <c:pt idx="1">
                  <c:v>98.145738148297823</c:v>
                </c:pt>
                <c:pt idx="2">
                  <c:v>96.103387029039723</c:v>
                </c:pt>
                <c:pt idx="3">
                  <c:v>96.048114427551752</c:v>
                </c:pt>
                <c:pt idx="4">
                  <c:v>94.393141265050275</c:v>
                </c:pt>
                <c:pt idx="5">
                  <c:v>92.646449533094994</c:v>
                </c:pt>
                <c:pt idx="6">
                  <c:v>91.083679528339246</c:v>
                </c:pt>
                <c:pt idx="7">
                  <c:v>89.359473527884504</c:v>
                </c:pt>
                <c:pt idx="8">
                  <c:v>86.802015625356518</c:v>
                </c:pt>
                <c:pt idx="9">
                  <c:v>85.007195909811145</c:v>
                </c:pt>
                <c:pt idx="10">
                  <c:v>83.021173898902191</c:v>
                </c:pt>
                <c:pt idx="11">
                  <c:v>82.830798450461828</c:v>
                </c:pt>
                <c:pt idx="12">
                  <c:v>82.514357363444702</c:v>
                </c:pt>
                <c:pt idx="13">
                  <c:v>82.93176167798886</c:v>
                </c:pt>
                <c:pt idx="14">
                  <c:v>82.873120467398266</c:v>
                </c:pt>
                <c:pt idx="15">
                  <c:v>81.340015600160768</c:v>
                </c:pt>
                <c:pt idx="16">
                  <c:v>78.064518112859744</c:v>
                </c:pt>
                <c:pt idx="17">
                  <c:v>74.471510039275401</c:v>
                </c:pt>
                <c:pt idx="18">
                  <c:v>60.405289721289542</c:v>
                </c:pt>
                <c:pt idx="19">
                  <c:v>40.048540381204646</c:v>
                </c:pt>
                <c:pt idx="20">
                  <c:v>9.3465434936156626</c:v>
                </c:pt>
                <c:pt idx="21">
                  <c:v>43.562954672894584</c:v>
                </c:pt>
                <c:pt idx="22">
                  <c:v>70.300210521625772</c:v>
                </c:pt>
                <c:pt idx="23">
                  <c:v>79.774557115053696</c:v>
                </c:pt>
                <c:pt idx="24">
                  <c:v>85.479682202635601</c:v>
                </c:pt>
                <c:pt idx="25">
                  <c:v>93.072121879907698</c:v>
                </c:pt>
                <c:pt idx="26">
                  <c:v>96.169034888020676</c:v>
                </c:pt>
                <c:pt idx="27">
                  <c:v>100</c:v>
                </c:pt>
              </c:numCache>
            </c:numRef>
          </c:yVal>
          <c:smooth val="1"/>
          <c:extLst>
            <c:ext xmlns:c16="http://schemas.microsoft.com/office/drawing/2014/chart" uri="{C3380CC4-5D6E-409C-BE32-E72D297353CC}">
              <c16:uniqueId val="{00000002-30EE-4FE2-B4C8-DEFAF8385923}"/>
            </c:ext>
          </c:extLst>
        </c:ser>
        <c:ser>
          <c:idx val="5"/>
          <c:order val="3"/>
          <c:spPr>
            <a:ln w="19050" cap="rnd">
              <a:solidFill>
                <a:schemeClr val="accent6"/>
              </a:solidFill>
              <a:round/>
            </a:ln>
            <a:effectLst/>
          </c:spPr>
          <c:marker>
            <c:symbol val="none"/>
          </c:marker>
          <c:xVal>
            <c:numRef>
              <c:f>Sheet1!$R$7:$R$34</c:f>
              <c:numCache>
                <c:formatCode>0.00</c:formatCode>
                <c:ptCount val="28"/>
                <c:pt idx="0">
                  <c:v>10</c:v>
                </c:pt>
                <c:pt idx="1">
                  <c:v>8</c:v>
                </c:pt>
                <c:pt idx="2">
                  <c:v>6</c:v>
                </c:pt>
                <c:pt idx="3">
                  <c:v>5.5</c:v>
                </c:pt>
                <c:pt idx="4">
                  <c:v>5</c:v>
                </c:pt>
                <c:pt idx="5">
                  <c:v>4.75</c:v>
                </c:pt>
                <c:pt idx="6">
                  <c:v>4.5</c:v>
                </c:pt>
                <c:pt idx="7">
                  <c:v>4.25</c:v>
                </c:pt>
                <c:pt idx="8">
                  <c:v>4</c:v>
                </c:pt>
                <c:pt idx="9">
                  <c:v>3.75</c:v>
                </c:pt>
                <c:pt idx="10">
                  <c:v>3.5</c:v>
                </c:pt>
                <c:pt idx="11">
                  <c:v>3.25</c:v>
                </c:pt>
                <c:pt idx="12">
                  <c:v>3</c:v>
                </c:pt>
                <c:pt idx="13">
                  <c:v>2.75</c:v>
                </c:pt>
                <c:pt idx="14">
                  <c:v>2.5</c:v>
                </c:pt>
                <c:pt idx="15">
                  <c:v>2.25</c:v>
                </c:pt>
                <c:pt idx="16">
                  <c:v>2</c:v>
                </c:pt>
                <c:pt idx="17">
                  <c:v>1.5</c:v>
                </c:pt>
                <c:pt idx="18">
                  <c:v>1</c:v>
                </c:pt>
                <c:pt idx="19">
                  <c:v>0.5</c:v>
                </c:pt>
                <c:pt idx="20">
                  <c:v>0</c:v>
                </c:pt>
                <c:pt idx="21">
                  <c:v>-0.5</c:v>
                </c:pt>
                <c:pt idx="22">
                  <c:v>-1</c:v>
                </c:pt>
                <c:pt idx="23">
                  <c:v>-1.5</c:v>
                </c:pt>
                <c:pt idx="24">
                  <c:v>-2</c:v>
                </c:pt>
                <c:pt idx="25">
                  <c:v>-4</c:v>
                </c:pt>
                <c:pt idx="26">
                  <c:v>-6</c:v>
                </c:pt>
                <c:pt idx="27">
                  <c:v>-10</c:v>
                </c:pt>
              </c:numCache>
            </c:numRef>
          </c:xVal>
          <c:yVal>
            <c:numRef>
              <c:f>Sheet1!$X$7:$X$34</c:f>
              <c:numCache>
                <c:formatCode>0.00</c:formatCode>
                <c:ptCount val="28"/>
                <c:pt idx="0">
                  <c:v>99.28709032382443</c:v>
                </c:pt>
                <c:pt idx="1">
                  <c:v>98.085294547443738</c:v>
                </c:pt>
                <c:pt idx="2">
                  <c:v>96.055394750237113</c:v>
                </c:pt>
                <c:pt idx="3">
                  <c:v>96.127350572008027</c:v>
                </c:pt>
                <c:pt idx="4">
                  <c:v>94.590211135788707</c:v>
                </c:pt>
                <c:pt idx="5">
                  <c:v>93.09361899625776</c:v>
                </c:pt>
                <c:pt idx="6">
                  <c:v>90.576978007290336</c:v>
                </c:pt>
                <c:pt idx="7">
                  <c:v>87.877154314765974</c:v>
                </c:pt>
                <c:pt idx="8">
                  <c:v>83.15003280123257</c:v>
                </c:pt>
                <c:pt idx="9">
                  <c:v>79.135142417333881</c:v>
                </c:pt>
                <c:pt idx="10">
                  <c:v>77.170780647703324</c:v>
                </c:pt>
                <c:pt idx="11">
                  <c:v>79.941470659215241</c:v>
                </c:pt>
                <c:pt idx="12">
                  <c:v>80.568353330732066</c:v>
                </c:pt>
                <c:pt idx="13">
                  <c:v>81.278800377364121</c:v>
                </c:pt>
                <c:pt idx="14">
                  <c:v>80.959188834908261</c:v>
                </c:pt>
                <c:pt idx="15">
                  <c:v>79.864902752246124</c:v>
                </c:pt>
                <c:pt idx="16">
                  <c:v>77.66560746943496</c:v>
                </c:pt>
                <c:pt idx="17">
                  <c:v>74.348091268407103</c:v>
                </c:pt>
                <c:pt idx="18">
                  <c:v>60.445036785148034</c:v>
                </c:pt>
                <c:pt idx="19">
                  <c:v>39.869831511245074</c:v>
                </c:pt>
                <c:pt idx="20">
                  <c:v>9.2934698320000173</c:v>
                </c:pt>
                <c:pt idx="21">
                  <c:v>43.905939962490322</c:v>
                </c:pt>
                <c:pt idx="22">
                  <c:v>70.249094411575598</c:v>
                </c:pt>
                <c:pt idx="23">
                  <c:v>79.674363143358804</c:v>
                </c:pt>
                <c:pt idx="24">
                  <c:v>84.80401250953048</c:v>
                </c:pt>
                <c:pt idx="25">
                  <c:v>93.229786077199719</c:v>
                </c:pt>
                <c:pt idx="26">
                  <c:v>95.97164707912178</c:v>
                </c:pt>
                <c:pt idx="27">
                  <c:v>100</c:v>
                </c:pt>
              </c:numCache>
            </c:numRef>
          </c:yVal>
          <c:smooth val="1"/>
          <c:extLst>
            <c:ext xmlns:c16="http://schemas.microsoft.com/office/drawing/2014/chart" uri="{C3380CC4-5D6E-409C-BE32-E72D297353CC}">
              <c16:uniqueId val="{00000003-30EE-4FE2-B4C8-DEFAF8385923}"/>
            </c:ext>
          </c:extLst>
        </c:ser>
        <c:dLbls>
          <c:showLegendKey val="0"/>
          <c:showVal val="0"/>
          <c:showCatName val="0"/>
          <c:showSerName val="0"/>
          <c:showPercent val="0"/>
          <c:showBubbleSize val="0"/>
        </c:dLbls>
        <c:axId val="1328255856"/>
        <c:axId val="1077336992"/>
      </c:scatterChart>
      <c:valAx>
        <c:axId val="1328255856"/>
        <c:scaling>
          <c:orientation val="maxMin"/>
          <c:max val="10"/>
          <c:min val="-10"/>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dirty="0">
                    <a:latin typeface="Arial" panose="020B0604020202020204" pitchFamily="34" charset="0"/>
                    <a:cs typeface="Arial" panose="020B0604020202020204" pitchFamily="34" charset="0"/>
                  </a:rPr>
                  <a:t>Sat. Frequency (ppm)</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077336992"/>
        <c:crosses val="autoZero"/>
        <c:crossBetween val="midCat"/>
        <c:majorUnit val="5"/>
      </c:valAx>
      <c:valAx>
        <c:axId val="1077336992"/>
        <c:scaling>
          <c:orientation val="minMax"/>
          <c:max val="100"/>
          <c:min val="0"/>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a:latin typeface="Arial" panose="020B0604020202020204" pitchFamily="34" charset="0"/>
                    <a:cs typeface="Arial" panose="020B0604020202020204" pitchFamily="34" charset="0"/>
                  </a:rPr>
                  <a:t>% Water Signal</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328255856"/>
        <c:crosses val="max"/>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US" sz="1800" b="1" dirty="0"/>
              <a:t>Taurine, pH 6.5-7.5</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xVal>
            <c:numRef>
              <c:f>Sheet1!$B$7:$B$34</c:f>
              <c:numCache>
                <c:formatCode>0.00</c:formatCode>
                <c:ptCount val="28"/>
                <c:pt idx="0">
                  <c:v>10</c:v>
                </c:pt>
                <c:pt idx="1">
                  <c:v>8</c:v>
                </c:pt>
                <c:pt idx="2">
                  <c:v>6</c:v>
                </c:pt>
                <c:pt idx="3">
                  <c:v>5.5</c:v>
                </c:pt>
                <c:pt idx="4">
                  <c:v>5</c:v>
                </c:pt>
                <c:pt idx="5">
                  <c:v>4.75</c:v>
                </c:pt>
                <c:pt idx="6">
                  <c:v>4.5</c:v>
                </c:pt>
                <c:pt idx="7">
                  <c:v>4.25</c:v>
                </c:pt>
                <c:pt idx="8">
                  <c:v>4</c:v>
                </c:pt>
                <c:pt idx="9">
                  <c:v>3.75</c:v>
                </c:pt>
                <c:pt idx="10">
                  <c:v>3.5</c:v>
                </c:pt>
                <c:pt idx="11">
                  <c:v>3.25</c:v>
                </c:pt>
                <c:pt idx="12">
                  <c:v>3</c:v>
                </c:pt>
                <c:pt idx="13">
                  <c:v>2.75</c:v>
                </c:pt>
                <c:pt idx="14">
                  <c:v>2.5</c:v>
                </c:pt>
                <c:pt idx="15">
                  <c:v>2.25</c:v>
                </c:pt>
                <c:pt idx="16">
                  <c:v>2</c:v>
                </c:pt>
                <c:pt idx="17">
                  <c:v>1.5</c:v>
                </c:pt>
                <c:pt idx="18">
                  <c:v>1</c:v>
                </c:pt>
                <c:pt idx="19">
                  <c:v>0.5</c:v>
                </c:pt>
                <c:pt idx="20">
                  <c:v>0</c:v>
                </c:pt>
                <c:pt idx="21">
                  <c:v>-0.5</c:v>
                </c:pt>
                <c:pt idx="22">
                  <c:v>-1</c:v>
                </c:pt>
                <c:pt idx="23">
                  <c:v>-1.5</c:v>
                </c:pt>
                <c:pt idx="24">
                  <c:v>-2</c:v>
                </c:pt>
                <c:pt idx="25">
                  <c:v>-4</c:v>
                </c:pt>
                <c:pt idx="26">
                  <c:v>-6</c:v>
                </c:pt>
                <c:pt idx="27">
                  <c:v>-10</c:v>
                </c:pt>
              </c:numCache>
            </c:numRef>
          </c:xVal>
          <c:yVal>
            <c:numRef>
              <c:f>Sheet1!$E$7:$E$34</c:f>
              <c:numCache>
                <c:formatCode>0.00</c:formatCode>
                <c:ptCount val="28"/>
                <c:pt idx="0">
                  <c:v>99.863461595205052</c:v>
                </c:pt>
                <c:pt idx="1">
                  <c:v>98.023307844115507</c:v>
                </c:pt>
                <c:pt idx="2">
                  <c:v>96.198500006470638</c:v>
                </c:pt>
                <c:pt idx="3">
                  <c:v>95.906261110301699</c:v>
                </c:pt>
                <c:pt idx="4">
                  <c:v>94.544654485946623</c:v>
                </c:pt>
                <c:pt idx="5">
                  <c:v>94.32242739270437</c:v>
                </c:pt>
                <c:pt idx="6">
                  <c:v>93.760028638130208</c:v>
                </c:pt>
                <c:pt idx="7">
                  <c:v>93.72494227608027</c:v>
                </c:pt>
                <c:pt idx="8">
                  <c:v>92.675837039881827</c:v>
                </c:pt>
                <c:pt idx="9">
                  <c:v>91.967601712794249</c:v>
                </c:pt>
                <c:pt idx="10">
                  <c:v>91.088794764132913</c:v>
                </c:pt>
                <c:pt idx="11">
                  <c:v>89.156870021356767</c:v>
                </c:pt>
                <c:pt idx="12">
                  <c:v>86.742259673098189</c:v>
                </c:pt>
                <c:pt idx="13">
                  <c:v>87.954910052643712</c:v>
                </c:pt>
                <c:pt idx="14">
                  <c:v>89.400948365328219</c:v>
                </c:pt>
                <c:pt idx="15">
                  <c:v>88.276054531670596</c:v>
                </c:pt>
                <c:pt idx="16">
                  <c:v>84.056829230982132</c:v>
                </c:pt>
                <c:pt idx="17">
                  <c:v>73.726807026036795</c:v>
                </c:pt>
                <c:pt idx="18">
                  <c:v>60.170753720566786</c:v>
                </c:pt>
                <c:pt idx="19">
                  <c:v>39.828116172606961</c:v>
                </c:pt>
                <c:pt idx="20">
                  <c:v>9.2686830561615299</c:v>
                </c:pt>
                <c:pt idx="21">
                  <c:v>44.651423920573436</c:v>
                </c:pt>
                <c:pt idx="22">
                  <c:v>70.580802701500915</c:v>
                </c:pt>
                <c:pt idx="23">
                  <c:v>79.655453017382627</c:v>
                </c:pt>
                <c:pt idx="24">
                  <c:v>85.010015249858668</c:v>
                </c:pt>
                <c:pt idx="25">
                  <c:v>93.788655508531534</c:v>
                </c:pt>
                <c:pt idx="26">
                  <c:v>96.900223073657472</c:v>
                </c:pt>
                <c:pt idx="27">
                  <c:v>100</c:v>
                </c:pt>
              </c:numCache>
            </c:numRef>
          </c:yVal>
          <c:smooth val="1"/>
          <c:extLst>
            <c:ext xmlns:c16="http://schemas.microsoft.com/office/drawing/2014/chart" uri="{C3380CC4-5D6E-409C-BE32-E72D297353CC}">
              <c16:uniqueId val="{00000000-4302-4390-B282-44E95BE45778}"/>
            </c:ext>
          </c:extLst>
        </c:ser>
        <c:ser>
          <c:idx val="1"/>
          <c:order val="1"/>
          <c:spPr>
            <a:ln w="19050" cap="rnd">
              <a:solidFill>
                <a:schemeClr val="accent2"/>
              </a:solidFill>
              <a:round/>
            </a:ln>
            <a:effectLst/>
          </c:spPr>
          <c:marker>
            <c:symbol val="none"/>
          </c:marker>
          <c:xVal>
            <c:numRef>
              <c:f>Sheet1!$B$7:$B$34</c:f>
              <c:numCache>
                <c:formatCode>0.00</c:formatCode>
                <c:ptCount val="28"/>
                <c:pt idx="0">
                  <c:v>10</c:v>
                </c:pt>
                <c:pt idx="1">
                  <c:v>8</c:v>
                </c:pt>
                <c:pt idx="2">
                  <c:v>6</c:v>
                </c:pt>
                <c:pt idx="3">
                  <c:v>5.5</c:v>
                </c:pt>
                <c:pt idx="4">
                  <c:v>5</c:v>
                </c:pt>
                <c:pt idx="5">
                  <c:v>4.75</c:v>
                </c:pt>
                <c:pt idx="6">
                  <c:v>4.5</c:v>
                </c:pt>
                <c:pt idx="7">
                  <c:v>4.25</c:v>
                </c:pt>
                <c:pt idx="8">
                  <c:v>4</c:v>
                </c:pt>
                <c:pt idx="9">
                  <c:v>3.75</c:v>
                </c:pt>
                <c:pt idx="10">
                  <c:v>3.5</c:v>
                </c:pt>
                <c:pt idx="11">
                  <c:v>3.25</c:v>
                </c:pt>
                <c:pt idx="12">
                  <c:v>3</c:v>
                </c:pt>
                <c:pt idx="13">
                  <c:v>2.75</c:v>
                </c:pt>
                <c:pt idx="14">
                  <c:v>2.5</c:v>
                </c:pt>
                <c:pt idx="15">
                  <c:v>2.25</c:v>
                </c:pt>
                <c:pt idx="16">
                  <c:v>2</c:v>
                </c:pt>
                <c:pt idx="17">
                  <c:v>1.5</c:v>
                </c:pt>
                <c:pt idx="18">
                  <c:v>1</c:v>
                </c:pt>
                <c:pt idx="19">
                  <c:v>0.5</c:v>
                </c:pt>
                <c:pt idx="20">
                  <c:v>0</c:v>
                </c:pt>
                <c:pt idx="21">
                  <c:v>-0.5</c:v>
                </c:pt>
                <c:pt idx="22">
                  <c:v>-1</c:v>
                </c:pt>
                <c:pt idx="23">
                  <c:v>-1.5</c:v>
                </c:pt>
                <c:pt idx="24">
                  <c:v>-2</c:v>
                </c:pt>
                <c:pt idx="25">
                  <c:v>-4</c:v>
                </c:pt>
                <c:pt idx="26">
                  <c:v>-6</c:v>
                </c:pt>
                <c:pt idx="27">
                  <c:v>-10</c:v>
                </c:pt>
              </c:numCache>
            </c:numRef>
          </c:xVal>
          <c:yVal>
            <c:numRef>
              <c:f>Sheet1!$F$7:$F$34</c:f>
              <c:numCache>
                <c:formatCode>0.00</c:formatCode>
                <c:ptCount val="28"/>
                <c:pt idx="0">
                  <c:v>100.16973030568631</c:v>
                </c:pt>
                <c:pt idx="1">
                  <c:v>97.907997646840045</c:v>
                </c:pt>
                <c:pt idx="2">
                  <c:v>96.490358063605527</c:v>
                </c:pt>
                <c:pt idx="3">
                  <c:v>96.130642297639994</c:v>
                </c:pt>
                <c:pt idx="4">
                  <c:v>95.065342287194866</c:v>
                </c:pt>
                <c:pt idx="5">
                  <c:v>94.621015764212842</c:v>
                </c:pt>
                <c:pt idx="6">
                  <c:v>94.399526246652854</c:v>
                </c:pt>
                <c:pt idx="7">
                  <c:v>93.60761228636494</c:v>
                </c:pt>
                <c:pt idx="8">
                  <c:v>93.066047959151646</c:v>
                </c:pt>
                <c:pt idx="9">
                  <c:v>92.108170119036004</c:v>
                </c:pt>
                <c:pt idx="10">
                  <c:v>91.008832844762182</c:v>
                </c:pt>
                <c:pt idx="11">
                  <c:v>90.264059370533644</c:v>
                </c:pt>
                <c:pt idx="12">
                  <c:v>88.764960332609263</c:v>
                </c:pt>
                <c:pt idx="13">
                  <c:v>89.92624561743348</c:v>
                </c:pt>
                <c:pt idx="14">
                  <c:v>89.45013348007555</c:v>
                </c:pt>
                <c:pt idx="15">
                  <c:v>87.930459841874466</c:v>
                </c:pt>
                <c:pt idx="16">
                  <c:v>83.557839760023796</c:v>
                </c:pt>
                <c:pt idx="17">
                  <c:v>73.736991419506253</c:v>
                </c:pt>
                <c:pt idx="18">
                  <c:v>60.317331426084749</c:v>
                </c:pt>
                <c:pt idx="19">
                  <c:v>39.587740250867213</c:v>
                </c:pt>
                <c:pt idx="20">
                  <c:v>8.9884110566689142</c:v>
                </c:pt>
                <c:pt idx="21">
                  <c:v>44.713065280298053</c:v>
                </c:pt>
                <c:pt idx="22">
                  <c:v>70.839460541842925</c:v>
                </c:pt>
                <c:pt idx="23">
                  <c:v>79.625577653635958</c:v>
                </c:pt>
                <c:pt idx="24">
                  <c:v>85.223885941129083</c:v>
                </c:pt>
                <c:pt idx="25">
                  <c:v>92.931372455238161</c:v>
                </c:pt>
                <c:pt idx="26">
                  <c:v>96.42520703242495</c:v>
                </c:pt>
                <c:pt idx="27">
                  <c:v>100</c:v>
                </c:pt>
              </c:numCache>
            </c:numRef>
          </c:yVal>
          <c:smooth val="1"/>
          <c:extLst>
            <c:ext xmlns:c16="http://schemas.microsoft.com/office/drawing/2014/chart" uri="{C3380CC4-5D6E-409C-BE32-E72D297353CC}">
              <c16:uniqueId val="{00000001-4302-4390-B282-44E95BE45778}"/>
            </c:ext>
          </c:extLst>
        </c:ser>
        <c:ser>
          <c:idx val="2"/>
          <c:order val="2"/>
          <c:spPr>
            <a:ln w="19050" cap="rnd">
              <a:solidFill>
                <a:schemeClr val="accent3"/>
              </a:solidFill>
              <a:round/>
            </a:ln>
            <a:effectLst/>
          </c:spPr>
          <c:marker>
            <c:symbol val="none"/>
          </c:marker>
          <c:xVal>
            <c:numRef>
              <c:f>Sheet1!$B$7:$B$34</c:f>
              <c:numCache>
                <c:formatCode>0.00</c:formatCode>
                <c:ptCount val="28"/>
                <c:pt idx="0">
                  <c:v>10</c:v>
                </c:pt>
                <c:pt idx="1">
                  <c:v>8</c:v>
                </c:pt>
                <c:pt idx="2">
                  <c:v>6</c:v>
                </c:pt>
                <c:pt idx="3">
                  <c:v>5.5</c:v>
                </c:pt>
                <c:pt idx="4">
                  <c:v>5</c:v>
                </c:pt>
                <c:pt idx="5">
                  <c:v>4.75</c:v>
                </c:pt>
                <c:pt idx="6">
                  <c:v>4.5</c:v>
                </c:pt>
                <c:pt idx="7">
                  <c:v>4.25</c:v>
                </c:pt>
                <c:pt idx="8">
                  <c:v>4</c:v>
                </c:pt>
                <c:pt idx="9">
                  <c:v>3.75</c:v>
                </c:pt>
                <c:pt idx="10">
                  <c:v>3.5</c:v>
                </c:pt>
                <c:pt idx="11">
                  <c:v>3.25</c:v>
                </c:pt>
                <c:pt idx="12">
                  <c:v>3</c:v>
                </c:pt>
                <c:pt idx="13">
                  <c:v>2.75</c:v>
                </c:pt>
                <c:pt idx="14">
                  <c:v>2.5</c:v>
                </c:pt>
                <c:pt idx="15">
                  <c:v>2.25</c:v>
                </c:pt>
                <c:pt idx="16">
                  <c:v>2</c:v>
                </c:pt>
                <c:pt idx="17">
                  <c:v>1.5</c:v>
                </c:pt>
                <c:pt idx="18">
                  <c:v>1</c:v>
                </c:pt>
                <c:pt idx="19">
                  <c:v>0.5</c:v>
                </c:pt>
                <c:pt idx="20">
                  <c:v>0</c:v>
                </c:pt>
                <c:pt idx="21">
                  <c:v>-0.5</c:v>
                </c:pt>
                <c:pt idx="22">
                  <c:v>-1</c:v>
                </c:pt>
                <c:pt idx="23">
                  <c:v>-1.5</c:v>
                </c:pt>
                <c:pt idx="24">
                  <c:v>-2</c:v>
                </c:pt>
                <c:pt idx="25">
                  <c:v>-4</c:v>
                </c:pt>
                <c:pt idx="26">
                  <c:v>-6</c:v>
                </c:pt>
                <c:pt idx="27">
                  <c:v>-10</c:v>
                </c:pt>
              </c:numCache>
            </c:numRef>
          </c:xVal>
          <c:yVal>
            <c:numRef>
              <c:f>Sheet1!$G$7:$G$34</c:f>
              <c:numCache>
                <c:formatCode>0.00</c:formatCode>
                <c:ptCount val="28"/>
                <c:pt idx="0">
                  <c:v>98.995670351917482</c:v>
                </c:pt>
                <c:pt idx="1">
                  <c:v>98.371904989118576</c:v>
                </c:pt>
                <c:pt idx="2">
                  <c:v>96.151731885900944</c:v>
                </c:pt>
                <c:pt idx="3">
                  <c:v>95.83147313060455</c:v>
                </c:pt>
                <c:pt idx="4">
                  <c:v>94.629666273297161</c:v>
                </c:pt>
                <c:pt idx="5">
                  <c:v>94.527002056282285</c:v>
                </c:pt>
                <c:pt idx="6">
                  <c:v>94.897115343436312</c:v>
                </c:pt>
                <c:pt idx="7">
                  <c:v>93.763150727831601</c:v>
                </c:pt>
                <c:pt idx="8">
                  <c:v>92.678913655019343</c:v>
                </c:pt>
                <c:pt idx="9">
                  <c:v>92.858313547529193</c:v>
                </c:pt>
                <c:pt idx="10">
                  <c:v>91.923133015991766</c:v>
                </c:pt>
                <c:pt idx="11">
                  <c:v>90.878549004219082</c:v>
                </c:pt>
                <c:pt idx="12">
                  <c:v>90.434327581650138</c:v>
                </c:pt>
                <c:pt idx="13">
                  <c:v>90.996459533729293</c:v>
                </c:pt>
                <c:pt idx="14">
                  <c:v>89.795518085401156</c:v>
                </c:pt>
                <c:pt idx="15">
                  <c:v>88.366338544134834</c:v>
                </c:pt>
                <c:pt idx="16">
                  <c:v>83.771020569351251</c:v>
                </c:pt>
                <c:pt idx="17">
                  <c:v>73.530647512187187</c:v>
                </c:pt>
                <c:pt idx="18">
                  <c:v>59.754755843780288</c:v>
                </c:pt>
                <c:pt idx="19">
                  <c:v>39.725323719878411</c:v>
                </c:pt>
                <c:pt idx="20">
                  <c:v>9.2004575754528499</c:v>
                </c:pt>
                <c:pt idx="21">
                  <c:v>44.271501458816033</c:v>
                </c:pt>
                <c:pt idx="22">
                  <c:v>70.320875123654943</c:v>
                </c:pt>
                <c:pt idx="23">
                  <c:v>80.422687171501977</c:v>
                </c:pt>
                <c:pt idx="24">
                  <c:v>84.961852341659906</c:v>
                </c:pt>
                <c:pt idx="25">
                  <c:v>93.759065557007517</c:v>
                </c:pt>
                <c:pt idx="26">
                  <c:v>96.43897768984904</c:v>
                </c:pt>
                <c:pt idx="27">
                  <c:v>100</c:v>
                </c:pt>
              </c:numCache>
            </c:numRef>
          </c:yVal>
          <c:smooth val="1"/>
          <c:extLst>
            <c:ext xmlns:c16="http://schemas.microsoft.com/office/drawing/2014/chart" uri="{C3380CC4-5D6E-409C-BE32-E72D297353CC}">
              <c16:uniqueId val="{00000002-4302-4390-B282-44E95BE45778}"/>
            </c:ext>
          </c:extLst>
        </c:ser>
        <c:ser>
          <c:idx val="3"/>
          <c:order val="3"/>
          <c:spPr>
            <a:ln w="19050" cap="rnd">
              <a:solidFill>
                <a:schemeClr val="accent4"/>
              </a:solidFill>
              <a:round/>
            </a:ln>
            <a:effectLst/>
          </c:spPr>
          <c:marker>
            <c:symbol val="none"/>
          </c:marker>
          <c:xVal>
            <c:numRef>
              <c:f>Sheet1!$B$7:$B$34</c:f>
              <c:numCache>
                <c:formatCode>0.00</c:formatCode>
                <c:ptCount val="28"/>
                <c:pt idx="0">
                  <c:v>10</c:v>
                </c:pt>
                <c:pt idx="1">
                  <c:v>8</c:v>
                </c:pt>
                <c:pt idx="2">
                  <c:v>6</c:v>
                </c:pt>
                <c:pt idx="3">
                  <c:v>5.5</c:v>
                </c:pt>
                <c:pt idx="4">
                  <c:v>5</c:v>
                </c:pt>
                <c:pt idx="5">
                  <c:v>4.75</c:v>
                </c:pt>
                <c:pt idx="6">
                  <c:v>4.5</c:v>
                </c:pt>
                <c:pt idx="7">
                  <c:v>4.25</c:v>
                </c:pt>
                <c:pt idx="8">
                  <c:v>4</c:v>
                </c:pt>
                <c:pt idx="9">
                  <c:v>3.75</c:v>
                </c:pt>
                <c:pt idx="10">
                  <c:v>3.5</c:v>
                </c:pt>
                <c:pt idx="11">
                  <c:v>3.25</c:v>
                </c:pt>
                <c:pt idx="12">
                  <c:v>3</c:v>
                </c:pt>
                <c:pt idx="13">
                  <c:v>2.75</c:v>
                </c:pt>
                <c:pt idx="14">
                  <c:v>2.5</c:v>
                </c:pt>
                <c:pt idx="15">
                  <c:v>2.25</c:v>
                </c:pt>
                <c:pt idx="16">
                  <c:v>2</c:v>
                </c:pt>
                <c:pt idx="17">
                  <c:v>1.5</c:v>
                </c:pt>
                <c:pt idx="18">
                  <c:v>1</c:v>
                </c:pt>
                <c:pt idx="19">
                  <c:v>0.5</c:v>
                </c:pt>
                <c:pt idx="20">
                  <c:v>0</c:v>
                </c:pt>
                <c:pt idx="21">
                  <c:v>-0.5</c:v>
                </c:pt>
                <c:pt idx="22">
                  <c:v>-1</c:v>
                </c:pt>
                <c:pt idx="23">
                  <c:v>-1.5</c:v>
                </c:pt>
                <c:pt idx="24">
                  <c:v>-2</c:v>
                </c:pt>
                <c:pt idx="25">
                  <c:v>-4</c:v>
                </c:pt>
                <c:pt idx="26">
                  <c:v>-6</c:v>
                </c:pt>
                <c:pt idx="27">
                  <c:v>-10</c:v>
                </c:pt>
              </c:numCache>
            </c:numRef>
          </c:xVal>
          <c:yVal>
            <c:numRef>
              <c:f>Sheet1!$H$7:$H$34</c:f>
              <c:numCache>
                <c:formatCode>0.00</c:formatCode>
                <c:ptCount val="28"/>
                <c:pt idx="0">
                  <c:v>99.730576414624295</c:v>
                </c:pt>
                <c:pt idx="1">
                  <c:v>97.598296201694268</c:v>
                </c:pt>
                <c:pt idx="2">
                  <c:v>96.28102782722101</c:v>
                </c:pt>
                <c:pt idx="3">
                  <c:v>96.668841026846167</c:v>
                </c:pt>
                <c:pt idx="4">
                  <c:v>95.300729239396887</c:v>
                </c:pt>
                <c:pt idx="5">
                  <c:v>94.918985961445031</c:v>
                </c:pt>
                <c:pt idx="6">
                  <c:v>94.727702130178542</c:v>
                </c:pt>
                <c:pt idx="7">
                  <c:v>93.487325296295737</c:v>
                </c:pt>
                <c:pt idx="8">
                  <c:v>93.321283500326601</c:v>
                </c:pt>
                <c:pt idx="9">
                  <c:v>92.934386695772915</c:v>
                </c:pt>
                <c:pt idx="10">
                  <c:v>92.238626181684509</c:v>
                </c:pt>
                <c:pt idx="11">
                  <c:v>91.938654898913327</c:v>
                </c:pt>
                <c:pt idx="12">
                  <c:v>90.527612375375796</c:v>
                </c:pt>
                <c:pt idx="13">
                  <c:v>90.35496364219847</c:v>
                </c:pt>
                <c:pt idx="14">
                  <c:v>90.36736906381941</c:v>
                </c:pt>
                <c:pt idx="15">
                  <c:v>88.26100048671772</c:v>
                </c:pt>
                <c:pt idx="16">
                  <c:v>83.914973193448631</c:v>
                </c:pt>
                <c:pt idx="17">
                  <c:v>73.615333806966646</c:v>
                </c:pt>
                <c:pt idx="18">
                  <c:v>60.080216874888386</c:v>
                </c:pt>
                <c:pt idx="19">
                  <c:v>40.386715637814895</c:v>
                </c:pt>
                <c:pt idx="20">
                  <c:v>9.3891605596607093</c:v>
                </c:pt>
                <c:pt idx="21">
                  <c:v>44.66910831584994</c:v>
                </c:pt>
                <c:pt idx="22">
                  <c:v>70.527703719661602</c:v>
                </c:pt>
                <c:pt idx="23">
                  <c:v>79.84118365463577</c:v>
                </c:pt>
                <c:pt idx="24">
                  <c:v>85.109354438771035</c:v>
                </c:pt>
                <c:pt idx="25">
                  <c:v>92.953524152618115</c:v>
                </c:pt>
                <c:pt idx="26">
                  <c:v>96.314967654095739</c:v>
                </c:pt>
                <c:pt idx="27">
                  <c:v>100</c:v>
                </c:pt>
              </c:numCache>
            </c:numRef>
          </c:yVal>
          <c:smooth val="1"/>
          <c:extLst>
            <c:ext xmlns:c16="http://schemas.microsoft.com/office/drawing/2014/chart" uri="{C3380CC4-5D6E-409C-BE32-E72D297353CC}">
              <c16:uniqueId val="{00000003-4302-4390-B282-44E95BE45778}"/>
            </c:ext>
          </c:extLst>
        </c:ser>
        <c:ser>
          <c:idx val="4"/>
          <c:order val="4"/>
          <c:spPr>
            <a:ln w="19050" cap="rnd">
              <a:solidFill>
                <a:schemeClr val="accent5"/>
              </a:solidFill>
              <a:round/>
            </a:ln>
            <a:effectLst/>
          </c:spPr>
          <c:marker>
            <c:symbol val="none"/>
          </c:marker>
          <c:xVal>
            <c:numRef>
              <c:f>Sheet1!$B$7:$B$34</c:f>
              <c:numCache>
                <c:formatCode>0.00</c:formatCode>
                <c:ptCount val="28"/>
                <c:pt idx="0">
                  <c:v>10</c:v>
                </c:pt>
                <c:pt idx="1">
                  <c:v>8</c:v>
                </c:pt>
                <c:pt idx="2">
                  <c:v>6</c:v>
                </c:pt>
                <c:pt idx="3">
                  <c:v>5.5</c:v>
                </c:pt>
                <c:pt idx="4">
                  <c:v>5</c:v>
                </c:pt>
                <c:pt idx="5">
                  <c:v>4.75</c:v>
                </c:pt>
                <c:pt idx="6">
                  <c:v>4.5</c:v>
                </c:pt>
                <c:pt idx="7">
                  <c:v>4.25</c:v>
                </c:pt>
                <c:pt idx="8">
                  <c:v>4</c:v>
                </c:pt>
                <c:pt idx="9">
                  <c:v>3.75</c:v>
                </c:pt>
                <c:pt idx="10">
                  <c:v>3.5</c:v>
                </c:pt>
                <c:pt idx="11">
                  <c:v>3.25</c:v>
                </c:pt>
                <c:pt idx="12">
                  <c:v>3</c:v>
                </c:pt>
                <c:pt idx="13">
                  <c:v>2.75</c:v>
                </c:pt>
                <c:pt idx="14">
                  <c:v>2.5</c:v>
                </c:pt>
                <c:pt idx="15">
                  <c:v>2.25</c:v>
                </c:pt>
                <c:pt idx="16">
                  <c:v>2</c:v>
                </c:pt>
                <c:pt idx="17">
                  <c:v>1.5</c:v>
                </c:pt>
                <c:pt idx="18">
                  <c:v>1</c:v>
                </c:pt>
                <c:pt idx="19">
                  <c:v>0.5</c:v>
                </c:pt>
                <c:pt idx="20">
                  <c:v>0</c:v>
                </c:pt>
                <c:pt idx="21">
                  <c:v>-0.5</c:v>
                </c:pt>
                <c:pt idx="22">
                  <c:v>-1</c:v>
                </c:pt>
                <c:pt idx="23">
                  <c:v>-1.5</c:v>
                </c:pt>
                <c:pt idx="24">
                  <c:v>-2</c:v>
                </c:pt>
                <c:pt idx="25">
                  <c:v>-4</c:v>
                </c:pt>
                <c:pt idx="26">
                  <c:v>-6</c:v>
                </c:pt>
                <c:pt idx="27">
                  <c:v>-10</c:v>
                </c:pt>
              </c:numCache>
            </c:numRef>
          </c:xVal>
          <c:yVal>
            <c:numRef>
              <c:f>Sheet1!$I$7:$I$34</c:f>
              <c:numCache>
                <c:formatCode>0.00</c:formatCode>
                <c:ptCount val="28"/>
                <c:pt idx="0">
                  <c:v>99.716743002529071</c:v>
                </c:pt>
                <c:pt idx="1">
                  <c:v>97.787478491258625</c:v>
                </c:pt>
                <c:pt idx="2">
                  <c:v>95.726067271777765</c:v>
                </c:pt>
                <c:pt idx="3">
                  <c:v>95.876905782230935</c:v>
                </c:pt>
                <c:pt idx="4">
                  <c:v>95.118240504305845</c:v>
                </c:pt>
                <c:pt idx="5">
                  <c:v>94.079472054941704</c:v>
                </c:pt>
                <c:pt idx="6">
                  <c:v>94.348335312487166</c:v>
                </c:pt>
                <c:pt idx="7">
                  <c:v>93.858637792090732</c:v>
                </c:pt>
                <c:pt idx="8">
                  <c:v>92.949980327905763</c:v>
                </c:pt>
                <c:pt idx="9">
                  <c:v>92.628074075589041</c:v>
                </c:pt>
                <c:pt idx="10">
                  <c:v>91.694798142065764</c:v>
                </c:pt>
                <c:pt idx="11">
                  <c:v>91.121431588171248</c:v>
                </c:pt>
                <c:pt idx="12">
                  <c:v>90.500692306518175</c:v>
                </c:pt>
                <c:pt idx="13">
                  <c:v>90.710002207822683</c:v>
                </c:pt>
                <c:pt idx="14">
                  <c:v>89.710359508822123</c:v>
                </c:pt>
                <c:pt idx="15">
                  <c:v>88.109576398752949</c:v>
                </c:pt>
                <c:pt idx="16">
                  <c:v>83.86890649489591</c:v>
                </c:pt>
                <c:pt idx="17">
                  <c:v>73.867783183646381</c:v>
                </c:pt>
                <c:pt idx="18">
                  <c:v>59.571564340717536</c:v>
                </c:pt>
                <c:pt idx="19">
                  <c:v>40.355426578148879</c:v>
                </c:pt>
                <c:pt idx="20">
                  <c:v>8.8905676794701236</c:v>
                </c:pt>
                <c:pt idx="21">
                  <c:v>44.694750681640755</c:v>
                </c:pt>
                <c:pt idx="22">
                  <c:v>71.028695466499443</c:v>
                </c:pt>
                <c:pt idx="23">
                  <c:v>80.294215642974976</c:v>
                </c:pt>
                <c:pt idx="24">
                  <c:v>85.464590916121679</c:v>
                </c:pt>
                <c:pt idx="25">
                  <c:v>93.267682386048946</c:v>
                </c:pt>
                <c:pt idx="26">
                  <c:v>96.676171784572958</c:v>
                </c:pt>
                <c:pt idx="27">
                  <c:v>100</c:v>
                </c:pt>
              </c:numCache>
            </c:numRef>
          </c:yVal>
          <c:smooth val="1"/>
          <c:extLst>
            <c:ext xmlns:c16="http://schemas.microsoft.com/office/drawing/2014/chart" uri="{C3380CC4-5D6E-409C-BE32-E72D297353CC}">
              <c16:uniqueId val="{00000004-4302-4390-B282-44E95BE45778}"/>
            </c:ext>
          </c:extLst>
        </c:ser>
        <c:dLbls>
          <c:showLegendKey val="0"/>
          <c:showVal val="0"/>
          <c:showCatName val="0"/>
          <c:showSerName val="0"/>
          <c:showPercent val="0"/>
          <c:showBubbleSize val="0"/>
        </c:dLbls>
        <c:axId val="233287328"/>
        <c:axId val="1077297056"/>
      </c:scatterChart>
      <c:valAx>
        <c:axId val="233287328"/>
        <c:scaling>
          <c:orientation val="maxMin"/>
          <c:max val="10"/>
          <c:min val="-10"/>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dirty="0">
                    <a:latin typeface="Arial" panose="020B0604020202020204" pitchFamily="34" charset="0"/>
                    <a:cs typeface="Arial" panose="020B0604020202020204" pitchFamily="34" charset="0"/>
                  </a:rPr>
                  <a:t>Sat. Frequency</a:t>
                </a:r>
                <a:r>
                  <a:rPr lang="en-US" sz="1600" baseline="0" dirty="0">
                    <a:latin typeface="Arial" panose="020B0604020202020204" pitchFamily="34" charset="0"/>
                    <a:cs typeface="Arial" panose="020B0604020202020204" pitchFamily="34" charset="0"/>
                  </a:rPr>
                  <a:t> (ppm)</a:t>
                </a:r>
                <a:endParaRPr lang="en-US" sz="1600" dirty="0">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077297056"/>
        <c:crosses val="autoZero"/>
        <c:crossBetween val="midCat"/>
        <c:majorUnit val="5"/>
      </c:valAx>
      <c:valAx>
        <c:axId val="1077297056"/>
        <c:scaling>
          <c:orientation val="minMax"/>
          <c:max val="100"/>
          <c:min val="0"/>
        </c:scaling>
        <c:delete val="0"/>
        <c:axPos val="l"/>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33287328"/>
        <c:crosses val="max"/>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US" sz="1800" b="1" dirty="0"/>
              <a:t>Taurine, T</a:t>
            </a:r>
            <a:r>
              <a:rPr lang="en-US" sz="1800" b="1" baseline="-25000" dirty="0"/>
              <a:t>1</a:t>
            </a:r>
            <a:r>
              <a:rPr lang="en-US" sz="1800" b="1" baseline="0" dirty="0"/>
              <a:t> 0.4-2.25 sec</a:t>
            </a:r>
            <a:endParaRPr lang="en-US" sz="1800" b="1" dirty="0"/>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2"/>
          <c:order val="0"/>
          <c:spPr>
            <a:ln w="19050" cap="rnd">
              <a:solidFill>
                <a:schemeClr val="accent3"/>
              </a:solidFill>
              <a:round/>
            </a:ln>
            <a:effectLst/>
          </c:spPr>
          <c:marker>
            <c:symbol val="none"/>
          </c:marker>
          <c:xVal>
            <c:numRef>
              <c:f>Sheet1!$B$7:$B$34</c:f>
              <c:numCache>
                <c:formatCode>0.00</c:formatCode>
                <c:ptCount val="28"/>
                <c:pt idx="0">
                  <c:v>10</c:v>
                </c:pt>
                <c:pt idx="1">
                  <c:v>8</c:v>
                </c:pt>
                <c:pt idx="2">
                  <c:v>6</c:v>
                </c:pt>
                <c:pt idx="3">
                  <c:v>5.5</c:v>
                </c:pt>
                <c:pt idx="4">
                  <c:v>5</c:v>
                </c:pt>
                <c:pt idx="5">
                  <c:v>4.75</c:v>
                </c:pt>
                <c:pt idx="6">
                  <c:v>4.5</c:v>
                </c:pt>
                <c:pt idx="7">
                  <c:v>4.25</c:v>
                </c:pt>
                <c:pt idx="8">
                  <c:v>4</c:v>
                </c:pt>
                <c:pt idx="9">
                  <c:v>3.75</c:v>
                </c:pt>
                <c:pt idx="10">
                  <c:v>3.5</c:v>
                </c:pt>
                <c:pt idx="11">
                  <c:v>3.25</c:v>
                </c:pt>
                <c:pt idx="12">
                  <c:v>3</c:v>
                </c:pt>
                <c:pt idx="13">
                  <c:v>2.75</c:v>
                </c:pt>
                <c:pt idx="14">
                  <c:v>2.5</c:v>
                </c:pt>
                <c:pt idx="15">
                  <c:v>2.25</c:v>
                </c:pt>
                <c:pt idx="16">
                  <c:v>2</c:v>
                </c:pt>
                <c:pt idx="17">
                  <c:v>1.5</c:v>
                </c:pt>
                <c:pt idx="18">
                  <c:v>1</c:v>
                </c:pt>
                <c:pt idx="19">
                  <c:v>0.5</c:v>
                </c:pt>
                <c:pt idx="20">
                  <c:v>0</c:v>
                </c:pt>
                <c:pt idx="21">
                  <c:v>-0.5</c:v>
                </c:pt>
                <c:pt idx="22">
                  <c:v>-1</c:v>
                </c:pt>
                <c:pt idx="23">
                  <c:v>-1.5</c:v>
                </c:pt>
                <c:pt idx="24">
                  <c:v>-2</c:v>
                </c:pt>
                <c:pt idx="25">
                  <c:v>-4</c:v>
                </c:pt>
                <c:pt idx="26">
                  <c:v>-6</c:v>
                </c:pt>
                <c:pt idx="27">
                  <c:v>-10</c:v>
                </c:pt>
              </c:numCache>
            </c:numRef>
          </c:xVal>
          <c:yVal>
            <c:numRef>
              <c:f>Sheet1!$G$7:$G$34</c:f>
              <c:numCache>
                <c:formatCode>0.00</c:formatCode>
                <c:ptCount val="28"/>
                <c:pt idx="0">
                  <c:v>98.995670351917482</c:v>
                </c:pt>
                <c:pt idx="1">
                  <c:v>98.371904989118576</c:v>
                </c:pt>
                <c:pt idx="2">
                  <c:v>96.151731885900944</c:v>
                </c:pt>
                <c:pt idx="3">
                  <c:v>95.83147313060455</c:v>
                </c:pt>
                <c:pt idx="4">
                  <c:v>94.629666273297161</c:v>
                </c:pt>
                <c:pt idx="5">
                  <c:v>94.527002056282285</c:v>
                </c:pt>
                <c:pt idx="6">
                  <c:v>94.897115343436312</c:v>
                </c:pt>
                <c:pt idx="7">
                  <c:v>93.763150727831601</c:v>
                </c:pt>
                <c:pt idx="8">
                  <c:v>92.678913655019343</c:v>
                </c:pt>
                <c:pt idx="9">
                  <c:v>92.858313547529193</c:v>
                </c:pt>
                <c:pt idx="10">
                  <c:v>91.923133015991766</c:v>
                </c:pt>
                <c:pt idx="11">
                  <c:v>90.878549004219082</c:v>
                </c:pt>
                <c:pt idx="12">
                  <c:v>90.434327581650138</c:v>
                </c:pt>
                <c:pt idx="13">
                  <c:v>90.996459533729293</c:v>
                </c:pt>
                <c:pt idx="14">
                  <c:v>89.795518085401156</c:v>
                </c:pt>
                <c:pt idx="15">
                  <c:v>88.366338544134834</c:v>
                </c:pt>
                <c:pt idx="16">
                  <c:v>83.771020569351251</c:v>
                </c:pt>
                <c:pt idx="17">
                  <c:v>73.530647512187187</c:v>
                </c:pt>
                <c:pt idx="18">
                  <c:v>59.754755843780288</c:v>
                </c:pt>
                <c:pt idx="19">
                  <c:v>39.725323719878411</c:v>
                </c:pt>
                <c:pt idx="20">
                  <c:v>9.2004575754528499</c:v>
                </c:pt>
                <c:pt idx="21">
                  <c:v>44.271501458816033</c:v>
                </c:pt>
                <c:pt idx="22">
                  <c:v>70.320875123654943</c:v>
                </c:pt>
                <c:pt idx="23">
                  <c:v>80.422687171501977</c:v>
                </c:pt>
                <c:pt idx="24">
                  <c:v>84.961852341659906</c:v>
                </c:pt>
                <c:pt idx="25">
                  <c:v>93.759065557007517</c:v>
                </c:pt>
                <c:pt idx="26">
                  <c:v>96.43897768984904</c:v>
                </c:pt>
                <c:pt idx="27">
                  <c:v>100</c:v>
                </c:pt>
              </c:numCache>
            </c:numRef>
          </c:yVal>
          <c:smooth val="1"/>
          <c:extLst>
            <c:ext xmlns:c16="http://schemas.microsoft.com/office/drawing/2014/chart" uri="{C3380CC4-5D6E-409C-BE32-E72D297353CC}">
              <c16:uniqueId val="{00000000-8318-47F5-AF80-0E2AF6A262D5}"/>
            </c:ext>
          </c:extLst>
        </c:ser>
        <c:ser>
          <c:idx val="5"/>
          <c:order val="1"/>
          <c:spPr>
            <a:ln w="19050" cap="rnd">
              <a:solidFill>
                <a:schemeClr val="accent6"/>
              </a:solidFill>
              <a:round/>
            </a:ln>
            <a:effectLst/>
          </c:spPr>
          <c:marker>
            <c:symbol val="none"/>
          </c:marker>
          <c:xVal>
            <c:numRef>
              <c:f>Sheet1!$B$7:$B$34</c:f>
              <c:numCache>
                <c:formatCode>0.00</c:formatCode>
                <c:ptCount val="28"/>
                <c:pt idx="0">
                  <c:v>10</c:v>
                </c:pt>
                <c:pt idx="1">
                  <c:v>8</c:v>
                </c:pt>
                <c:pt idx="2">
                  <c:v>6</c:v>
                </c:pt>
                <c:pt idx="3">
                  <c:v>5.5</c:v>
                </c:pt>
                <c:pt idx="4">
                  <c:v>5</c:v>
                </c:pt>
                <c:pt idx="5">
                  <c:v>4.75</c:v>
                </c:pt>
                <c:pt idx="6">
                  <c:v>4.5</c:v>
                </c:pt>
                <c:pt idx="7">
                  <c:v>4.25</c:v>
                </c:pt>
                <c:pt idx="8">
                  <c:v>4</c:v>
                </c:pt>
                <c:pt idx="9">
                  <c:v>3.75</c:v>
                </c:pt>
                <c:pt idx="10">
                  <c:v>3.5</c:v>
                </c:pt>
                <c:pt idx="11">
                  <c:v>3.25</c:v>
                </c:pt>
                <c:pt idx="12">
                  <c:v>3</c:v>
                </c:pt>
                <c:pt idx="13">
                  <c:v>2.75</c:v>
                </c:pt>
                <c:pt idx="14">
                  <c:v>2.5</c:v>
                </c:pt>
                <c:pt idx="15">
                  <c:v>2.25</c:v>
                </c:pt>
                <c:pt idx="16">
                  <c:v>2</c:v>
                </c:pt>
                <c:pt idx="17">
                  <c:v>1.5</c:v>
                </c:pt>
                <c:pt idx="18">
                  <c:v>1</c:v>
                </c:pt>
                <c:pt idx="19">
                  <c:v>0.5</c:v>
                </c:pt>
                <c:pt idx="20">
                  <c:v>0</c:v>
                </c:pt>
                <c:pt idx="21">
                  <c:v>-0.5</c:v>
                </c:pt>
                <c:pt idx="22">
                  <c:v>-1</c:v>
                </c:pt>
                <c:pt idx="23">
                  <c:v>-1.5</c:v>
                </c:pt>
                <c:pt idx="24">
                  <c:v>-2</c:v>
                </c:pt>
                <c:pt idx="25">
                  <c:v>-4</c:v>
                </c:pt>
                <c:pt idx="26">
                  <c:v>-6</c:v>
                </c:pt>
                <c:pt idx="27">
                  <c:v>-10</c:v>
                </c:pt>
              </c:numCache>
            </c:numRef>
          </c:xVal>
          <c:yVal>
            <c:numRef>
              <c:f>Sheet1!$J$7:$J$34</c:f>
              <c:numCache>
                <c:formatCode>0.00</c:formatCode>
                <c:ptCount val="28"/>
                <c:pt idx="0">
                  <c:v>99.48080860415169</c:v>
                </c:pt>
                <c:pt idx="1">
                  <c:v>98.014178761373671</c:v>
                </c:pt>
                <c:pt idx="2">
                  <c:v>95.876354707987716</c:v>
                </c:pt>
                <c:pt idx="3">
                  <c:v>96.281900270385322</c:v>
                </c:pt>
                <c:pt idx="4">
                  <c:v>95.30371240495225</c:v>
                </c:pt>
                <c:pt idx="5">
                  <c:v>94.510538402766386</c:v>
                </c:pt>
                <c:pt idx="6">
                  <c:v>94.952678905475466</c:v>
                </c:pt>
                <c:pt idx="7">
                  <c:v>93.753932863458346</c:v>
                </c:pt>
                <c:pt idx="8">
                  <c:v>92.504336285512863</c:v>
                </c:pt>
                <c:pt idx="9">
                  <c:v>92.624141212279724</c:v>
                </c:pt>
                <c:pt idx="10">
                  <c:v>92.40025217850274</c:v>
                </c:pt>
                <c:pt idx="11">
                  <c:v>91.286198734575393</c:v>
                </c:pt>
                <c:pt idx="12">
                  <c:v>90.118950352834929</c:v>
                </c:pt>
                <c:pt idx="13">
                  <c:v>90.97219163242913</c:v>
                </c:pt>
                <c:pt idx="14">
                  <c:v>90.485148652261643</c:v>
                </c:pt>
                <c:pt idx="15">
                  <c:v>87.744797788663448</c:v>
                </c:pt>
                <c:pt idx="16">
                  <c:v>83.904510507090393</c:v>
                </c:pt>
                <c:pt idx="17">
                  <c:v>73.931945040492792</c:v>
                </c:pt>
                <c:pt idx="18">
                  <c:v>60.200498334813133</c:v>
                </c:pt>
                <c:pt idx="19">
                  <c:v>40.168031767342846</c:v>
                </c:pt>
                <c:pt idx="20">
                  <c:v>8.827249071279665</c:v>
                </c:pt>
                <c:pt idx="21">
                  <c:v>44.061536305661285</c:v>
                </c:pt>
                <c:pt idx="22">
                  <c:v>70.568629875674304</c:v>
                </c:pt>
                <c:pt idx="23">
                  <c:v>79.72317926588164</c:v>
                </c:pt>
                <c:pt idx="24">
                  <c:v>85.178024803576108</c:v>
                </c:pt>
                <c:pt idx="25">
                  <c:v>93.091907692280529</c:v>
                </c:pt>
                <c:pt idx="26">
                  <c:v>96.156608106902837</c:v>
                </c:pt>
                <c:pt idx="27">
                  <c:v>100</c:v>
                </c:pt>
              </c:numCache>
            </c:numRef>
          </c:yVal>
          <c:smooth val="1"/>
          <c:extLst>
            <c:ext xmlns:c16="http://schemas.microsoft.com/office/drawing/2014/chart" uri="{C3380CC4-5D6E-409C-BE32-E72D297353CC}">
              <c16:uniqueId val="{00000001-8318-47F5-AF80-0E2AF6A262D5}"/>
            </c:ext>
          </c:extLst>
        </c:ser>
        <c:ser>
          <c:idx val="6"/>
          <c:order val="2"/>
          <c:spPr>
            <a:ln w="19050" cap="rnd">
              <a:solidFill>
                <a:schemeClr val="accent1">
                  <a:lumMod val="60000"/>
                </a:schemeClr>
              </a:solidFill>
              <a:round/>
            </a:ln>
            <a:effectLst/>
          </c:spPr>
          <c:marker>
            <c:symbol val="none"/>
          </c:marker>
          <c:xVal>
            <c:numRef>
              <c:f>Sheet1!$B$7:$B$34</c:f>
              <c:numCache>
                <c:formatCode>0.00</c:formatCode>
                <c:ptCount val="28"/>
                <c:pt idx="0">
                  <c:v>10</c:v>
                </c:pt>
                <c:pt idx="1">
                  <c:v>8</c:v>
                </c:pt>
                <c:pt idx="2">
                  <c:v>6</c:v>
                </c:pt>
                <c:pt idx="3">
                  <c:v>5.5</c:v>
                </c:pt>
                <c:pt idx="4">
                  <c:v>5</c:v>
                </c:pt>
                <c:pt idx="5">
                  <c:v>4.75</c:v>
                </c:pt>
                <c:pt idx="6">
                  <c:v>4.5</c:v>
                </c:pt>
                <c:pt idx="7">
                  <c:v>4.25</c:v>
                </c:pt>
                <c:pt idx="8">
                  <c:v>4</c:v>
                </c:pt>
                <c:pt idx="9">
                  <c:v>3.75</c:v>
                </c:pt>
                <c:pt idx="10">
                  <c:v>3.5</c:v>
                </c:pt>
                <c:pt idx="11">
                  <c:v>3.25</c:v>
                </c:pt>
                <c:pt idx="12">
                  <c:v>3</c:v>
                </c:pt>
                <c:pt idx="13">
                  <c:v>2.75</c:v>
                </c:pt>
                <c:pt idx="14">
                  <c:v>2.5</c:v>
                </c:pt>
                <c:pt idx="15">
                  <c:v>2.25</c:v>
                </c:pt>
                <c:pt idx="16">
                  <c:v>2</c:v>
                </c:pt>
                <c:pt idx="17">
                  <c:v>1.5</c:v>
                </c:pt>
                <c:pt idx="18">
                  <c:v>1</c:v>
                </c:pt>
                <c:pt idx="19">
                  <c:v>0.5</c:v>
                </c:pt>
                <c:pt idx="20">
                  <c:v>0</c:v>
                </c:pt>
                <c:pt idx="21">
                  <c:v>-0.5</c:v>
                </c:pt>
                <c:pt idx="22">
                  <c:v>-1</c:v>
                </c:pt>
                <c:pt idx="23">
                  <c:v>-1.5</c:v>
                </c:pt>
                <c:pt idx="24">
                  <c:v>-2</c:v>
                </c:pt>
                <c:pt idx="25">
                  <c:v>-4</c:v>
                </c:pt>
                <c:pt idx="26">
                  <c:v>-6</c:v>
                </c:pt>
                <c:pt idx="27">
                  <c:v>-10</c:v>
                </c:pt>
              </c:numCache>
            </c:numRef>
          </c:xVal>
          <c:yVal>
            <c:numRef>
              <c:f>Sheet1!$K$7:$K$34</c:f>
              <c:numCache>
                <c:formatCode>0.00</c:formatCode>
                <c:ptCount val="28"/>
                <c:pt idx="0">
                  <c:v>99.229727866313382</c:v>
                </c:pt>
                <c:pt idx="1">
                  <c:v>98.342334830789596</c:v>
                </c:pt>
                <c:pt idx="2">
                  <c:v>96.203814255088332</c:v>
                </c:pt>
                <c:pt idx="3">
                  <c:v>96.137019544072587</c:v>
                </c:pt>
                <c:pt idx="4">
                  <c:v>95.470425018206285</c:v>
                </c:pt>
                <c:pt idx="5">
                  <c:v>94.701849650109153</c:v>
                </c:pt>
                <c:pt idx="6">
                  <c:v>94.672481299434978</c:v>
                </c:pt>
                <c:pt idx="7">
                  <c:v>93.432023371377838</c:v>
                </c:pt>
                <c:pt idx="8">
                  <c:v>93.089353380308253</c:v>
                </c:pt>
                <c:pt idx="9">
                  <c:v>92.779169556326607</c:v>
                </c:pt>
                <c:pt idx="10">
                  <c:v>91.861500461001469</c:v>
                </c:pt>
                <c:pt idx="11">
                  <c:v>91.347219058326317</c:v>
                </c:pt>
                <c:pt idx="12">
                  <c:v>90.571470710646878</c:v>
                </c:pt>
                <c:pt idx="13">
                  <c:v>90.253742425504498</c:v>
                </c:pt>
                <c:pt idx="14">
                  <c:v>89.852805517524956</c:v>
                </c:pt>
                <c:pt idx="15">
                  <c:v>87.770363552183483</c:v>
                </c:pt>
                <c:pt idx="16">
                  <c:v>84.476977373908227</c:v>
                </c:pt>
                <c:pt idx="17">
                  <c:v>73.69864854144636</c:v>
                </c:pt>
                <c:pt idx="18">
                  <c:v>60.148249559860687</c:v>
                </c:pt>
                <c:pt idx="19">
                  <c:v>40.184182311498319</c:v>
                </c:pt>
                <c:pt idx="20">
                  <c:v>8.714868227896762</c:v>
                </c:pt>
                <c:pt idx="21">
                  <c:v>43.923673401279174</c:v>
                </c:pt>
                <c:pt idx="22">
                  <c:v>71.060744809976271</c:v>
                </c:pt>
                <c:pt idx="23">
                  <c:v>79.733813806182638</c:v>
                </c:pt>
                <c:pt idx="24">
                  <c:v>85.516109743949642</c:v>
                </c:pt>
                <c:pt idx="25">
                  <c:v>93.616525331009541</c:v>
                </c:pt>
                <c:pt idx="26">
                  <c:v>96.200894078625964</c:v>
                </c:pt>
                <c:pt idx="27">
                  <c:v>100</c:v>
                </c:pt>
              </c:numCache>
            </c:numRef>
          </c:yVal>
          <c:smooth val="1"/>
          <c:extLst>
            <c:ext xmlns:c16="http://schemas.microsoft.com/office/drawing/2014/chart" uri="{C3380CC4-5D6E-409C-BE32-E72D297353CC}">
              <c16:uniqueId val="{00000002-8318-47F5-AF80-0E2AF6A262D5}"/>
            </c:ext>
          </c:extLst>
        </c:ser>
        <c:ser>
          <c:idx val="7"/>
          <c:order val="3"/>
          <c:spPr>
            <a:ln w="19050" cap="rnd">
              <a:solidFill>
                <a:schemeClr val="accent2">
                  <a:lumMod val="60000"/>
                </a:schemeClr>
              </a:solidFill>
              <a:round/>
            </a:ln>
            <a:effectLst/>
          </c:spPr>
          <c:marker>
            <c:symbol val="none"/>
          </c:marker>
          <c:xVal>
            <c:numRef>
              <c:f>Sheet1!$B$7:$B$34</c:f>
              <c:numCache>
                <c:formatCode>0.00</c:formatCode>
                <c:ptCount val="28"/>
                <c:pt idx="0">
                  <c:v>10</c:v>
                </c:pt>
                <c:pt idx="1">
                  <c:v>8</c:v>
                </c:pt>
                <c:pt idx="2">
                  <c:v>6</c:v>
                </c:pt>
                <c:pt idx="3">
                  <c:v>5.5</c:v>
                </c:pt>
                <c:pt idx="4">
                  <c:v>5</c:v>
                </c:pt>
                <c:pt idx="5">
                  <c:v>4.75</c:v>
                </c:pt>
                <c:pt idx="6">
                  <c:v>4.5</c:v>
                </c:pt>
                <c:pt idx="7">
                  <c:v>4.25</c:v>
                </c:pt>
                <c:pt idx="8">
                  <c:v>4</c:v>
                </c:pt>
                <c:pt idx="9">
                  <c:v>3.75</c:v>
                </c:pt>
                <c:pt idx="10">
                  <c:v>3.5</c:v>
                </c:pt>
                <c:pt idx="11">
                  <c:v>3.25</c:v>
                </c:pt>
                <c:pt idx="12">
                  <c:v>3</c:v>
                </c:pt>
                <c:pt idx="13">
                  <c:v>2.75</c:v>
                </c:pt>
                <c:pt idx="14">
                  <c:v>2.5</c:v>
                </c:pt>
                <c:pt idx="15">
                  <c:v>2.25</c:v>
                </c:pt>
                <c:pt idx="16">
                  <c:v>2</c:v>
                </c:pt>
                <c:pt idx="17">
                  <c:v>1.5</c:v>
                </c:pt>
                <c:pt idx="18">
                  <c:v>1</c:v>
                </c:pt>
                <c:pt idx="19">
                  <c:v>0.5</c:v>
                </c:pt>
                <c:pt idx="20">
                  <c:v>0</c:v>
                </c:pt>
                <c:pt idx="21">
                  <c:v>-0.5</c:v>
                </c:pt>
                <c:pt idx="22">
                  <c:v>-1</c:v>
                </c:pt>
                <c:pt idx="23">
                  <c:v>-1.5</c:v>
                </c:pt>
                <c:pt idx="24">
                  <c:v>-2</c:v>
                </c:pt>
                <c:pt idx="25">
                  <c:v>-4</c:v>
                </c:pt>
                <c:pt idx="26">
                  <c:v>-6</c:v>
                </c:pt>
                <c:pt idx="27">
                  <c:v>-10</c:v>
                </c:pt>
              </c:numCache>
            </c:numRef>
          </c:xVal>
          <c:yVal>
            <c:numRef>
              <c:f>Sheet1!$L$7:$L$34</c:f>
              <c:numCache>
                <c:formatCode>0.00</c:formatCode>
                <c:ptCount val="28"/>
                <c:pt idx="0">
                  <c:v>99.357915465141829</c:v>
                </c:pt>
                <c:pt idx="1">
                  <c:v>97.921333875724258</c:v>
                </c:pt>
                <c:pt idx="2">
                  <c:v>96.005856847986166</c:v>
                </c:pt>
                <c:pt idx="3">
                  <c:v>95.808651426775853</c:v>
                </c:pt>
                <c:pt idx="4">
                  <c:v>94.893052336760832</c:v>
                </c:pt>
                <c:pt idx="5">
                  <c:v>94.723290285121649</c:v>
                </c:pt>
                <c:pt idx="6">
                  <c:v>94.625488841923911</c:v>
                </c:pt>
                <c:pt idx="7">
                  <c:v>93.464887947749858</c:v>
                </c:pt>
                <c:pt idx="8">
                  <c:v>92.663038974141458</c:v>
                </c:pt>
                <c:pt idx="9">
                  <c:v>92.397821006913261</c:v>
                </c:pt>
                <c:pt idx="10">
                  <c:v>91.977862167584121</c:v>
                </c:pt>
                <c:pt idx="11">
                  <c:v>91.199716216773894</c:v>
                </c:pt>
                <c:pt idx="12">
                  <c:v>91.288122467223602</c:v>
                </c:pt>
                <c:pt idx="13">
                  <c:v>90.031437033983181</c:v>
                </c:pt>
                <c:pt idx="14">
                  <c:v>89.891216462966483</c:v>
                </c:pt>
                <c:pt idx="15">
                  <c:v>87.737149963023029</c:v>
                </c:pt>
                <c:pt idx="16">
                  <c:v>83.753175425634197</c:v>
                </c:pt>
                <c:pt idx="17">
                  <c:v>73.83208565337047</c:v>
                </c:pt>
                <c:pt idx="18">
                  <c:v>59.817346911011363</c:v>
                </c:pt>
                <c:pt idx="19">
                  <c:v>39.690467364278604</c:v>
                </c:pt>
                <c:pt idx="20">
                  <c:v>8.9472273198999055</c:v>
                </c:pt>
                <c:pt idx="21">
                  <c:v>43.935561526766683</c:v>
                </c:pt>
                <c:pt idx="22">
                  <c:v>70.8843923666102</c:v>
                </c:pt>
                <c:pt idx="23">
                  <c:v>80.206454081347815</c:v>
                </c:pt>
                <c:pt idx="24">
                  <c:v>85.271388797533277</c:v>
                </c:pt>
                <c:pt idx="25">
                  <c:v>93.784104948787416</c:v>
                </c:pt>
                <c:pt idx="26">
                  <c:v>96.537870601831145</c:v>
                </c:pt>
                <c:pt idx="27">
                  <c:v>100</c:v>
                </c:pt>
              </c:numCache>
            </c:numRef>
          </c:yVal>
          <c:smooth val="1"/>
          <c:extLst>
            <c:ext xmlns:c16="http://schemas.microsoft.com/office/drawing/2014/chart" uri="{C3380CC4-5D6E-409C-BE32-E72D297353CC}">
              <c16:uniqueId val="{00000003-8318-47F5-AF80-0E2AF6A262D5}"/>
            </c:ext>
          </c:extLst>
        </c:ser>
        <c:dLbls>
          <c:showLegendKey val="0"/>
          <c:showVal val="0"/>
          <c:showCatName val="0"/>
          <c:showSerName val="0"/>
          <c:showPercent val="0"/>
          <c:showBubbleSize val="0"/>
        </c:dLbls>
        <c:axId val="233287328"/>
        <c:axId val="1077297056"/>
      </c:scatterChart>
      <c:valAx>
        <c:axId val="233287328"/>
        <c:scaling>
          <c:orientation val="maxMin"/>
          <c:max val="10"/>
          <c:min val="-10"/>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dirty="0">
                    <a:latin typeface="Arial" panose="020B0604020202020204" pitchFamily="34" charset="0"/>
                    <a:cs typeface="Arial" panose="020B0604020202020204" pitchFamily="34" charset="0"/>
                  </a:rPr>
                  <a:t>Sat. Frequency</a:t>
                </a:r>
                <a:r>
                  <a:rPr lang="en-US" sz="1600" baseline="0" dirty="0">
                    <a:latin typeface="Arial" panose="020B0604020202020204" pitchFamily="34" charset="0"/>
                    <a:cs typeface="Arial" panose="020B0604020202020204" pitchFamily="34" charset="0"/>
                  </a:rPr>
                  <a:t> (ppm)</a:t>
                </a:r>
                <a:endParaRPr lang="en-US" sz="1600" dirty="0">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077297056"/>
        <c:crosses val="autoZero"/>
        <c:crossBetween val="midCat"/>
        <c:majorUnit val="5"/>
      </c:valAx>
      <c:valAx>
        <c:axId val="1077297056"/>
        <c:scaling>
          <c:orientation val="minMax"/>
          <c:max val="100"/>
          <c:min val="0"/>
        </c:scaling>
        <c:delete val="0"/>
        <c:axPos val="l"/>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33287328"/>
        <c:crosses val="max"/>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572C-3DE8-46EF-A764-5534A573EA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62AC16-5B02-4ADE-8BD4-E9ABFF0BCF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7A1CC8-4939-4CAA-B549-849FCC1039C8}"/>
              </a:ext>
            </a:extLst>
          </p:cNvPr>
          <p:cNvSpPr>
            <a:spLocks noGrp="1"/>
          </p:cNvSpPr>
          <p:nvPr>
            <p:ph type="dt" sz="half" idx="10"/>
          </p:nvPr>
        </p:nvSpPr>
        <p:spPr/>
        <p:txBody>
          <a:bodyPr/>
          <a:lstStyle/>
          <a:p>
            <a:fld id="{1CA48C50-0B60-44C0-B0D7-C16DDA53C66B}" type="datetimeFigureOut">
              <a:rPr lang="en-US" smtClean="0"/>
              <a:t>8/8/2022</a:t>
            </a:fld>
            <a:endParaRPr lang="en-US"/>
          </a:p>
        </p:txBody>
      </p:sp>
      <p:sp>
        <p:nvSpPr>
          <p:cNvPr id="5" name="Footer Placeholder 4">
            <a:extLst>
              <a:ext uri="{FF2B5EF4-FFF2-40B4-BE49-F238E27FC236}">
                <a16:creationId xmlns:a16="http://schemas.microsoft.com/office/drawing/2014/main" id="{3A0B07F5-E6B3-4A2D-818C-A7F381179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5B2C9B-5DE9-4D70-9BA6-E0B3911007D9}"/>
              </a:ext>
            </a:extLst>
          </p:cNvPr>
          <p:cNvSpPr>
            <a:spLocks noGrp="1"/>
          </p:cNvSpPr>
          <p:nvPr>
            <p:ph type="sldNum" sz="quarter" idx="12"/>
          </p:nvPr>
        </p:nvSpPr>
        <p:spPr/>
        <p:txBody>
          <a:bodyPr/>
          <a:lstStyle/>
          <a:p>
            <a:fld id="{D7461807-0B3F-4261-B383-0016AFD32C16}" type="slidenum">
              <a:rPr lang="en-US" smtClean="0"/>
              <a:t>‹#›</a:t>
            </a:fld>
            <a:endParaRPr lang="en-US"/>
          </a:p>
        </p:txBody>
      </p:sp>
    </p:spTree>
    <p:extLst>
      <p:ext uri="{BB962C8B-B14F-4D97-AF65-F5344CB8AC3E}">
        <p14:creationId xmlns:p14="http://schemas.microsoft.com/office/powerpoint/2010/main" val="4284546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6B82D-7EBF-4A64-9EC0-D3211433DF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76FC93-B993-4554-A305-A5DD8BD085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D00D40-151F-4D06-AE28-DAEB841E3D7B}"/>
              </a:ext>
            </a:extLst>
          </p:cNvPr>
          <p:cNvSpPr>
            <a:spLocks noGrp="1"/>
          </p:cNvSpPr>
          <p:nvPr>
            <p:ph type="dt" sz="half" idx="10"/>
          </p:nvPr>
        </p:nvSpPr>
        <p:spPr/>
        <p:txBody>
          <a:bodyPr/>
          <a:lstStyle/>
          <a:p>
            <a:fld id="{1CA48C50-0B60-44C0-B0D7-C16DDA53C66B}" type="datetimeFigureOut">
              <a:rPr lang="en-US" smtClean="0"/>
              <a:t>8/8/2022</a:t>
            </a:fld>
            <a:endParaRPr lang="en-US"/>
          </a:p>
        </p:txBody>
      </p:sp>
      <p:sp>
        <p:nvSpPr>
          <p:cNvPr id="5" name="Footer Placeholder 4">
            <a:extLst>
              <a:ext uri="{FF2B5EF4-FFF2-40B4-BE49-F238E27FC236}">
                <a16:creationId xmlns:a16="http://schemas.microsoft.com/office/drawing/2014/main" id="{98E19B82-A0D0-4473-8F41-AC9CEEB065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3BD15A-457E-4C2D-8FF8-50CE7C06E562}"/>
              </a:ext>
            </a:extLst>
          </p:cNvPr>
          <p:cNvSpPr>
            <a:spLocks noGrp="1"/>
          </p:cNvSpPr>
          <p:nvPr>
            <p:ph type="sldNum" sz="quarter" idx="12"/>
          </p:nvPr>
        </p:nvSpPr>
        <p:spPr/>
        <p:txBody>
          <a:bodyPr/>
          <a:lstStyle/>
          <a:p>
            <a:fld id="{D7461807-0B3F-4261-B383-0016AFD32C16}" type="slidenum">
              <a:rPr lang="en-US" smtClean="0"/>
              <a:t>‹#›</a:t>
            </a:fld>
            <a:endParaRPr lang="en-US"/>
          </a:p>
        </p:txBody>
      </p:sp>
    </p:spTree>
    <p:extLst>
      <p:ext uri="{BB962C8B-B14F-4D97-AF65-F5344CB8AC3E}">
        <p14:creationId xmlns:p14="http://schemas.microsoft.com/office/powerpoint/2010/main" val="555758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E2CCB0-4620-4046-8AAB-92AC513B0F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0067E8-3EC7-43B3-BD58-EC26E2696A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F8D518-9D7F-44EA-ACC8-1A21FCF52DE3}"/>
              </a:ext>
            </a:extLst>
          </p:cNvPr>
          <p:cNvSpPr>
            <a:spLocks noGrp="1"/>
          </p:cNvSpPr>
          <p:nvPr>
            <p:ph type="dt" sz="half" idx="10"/>
          </p:nvPr>
        </p:nvSpPr>
        <p:spPr/>
        <p:txBody>
          <a:bodyPr/>
          <a:lstStyle/>
          <a:p>
            <a:fld id="{1CA48C50-0B60-44C0-B0D7-C16DDA53C66B}" type="datetimeFigureOut">
              <a:rPr lang="en-US" smtClean="0"/>
              <a:t>8/8/2022</a:t>
            </a:fld>
            <a:endParaRPr lang="en-US"/>
          </a:p>
        </p:txBody>
      </p:sp>
      <p:sp>
        <p:nvSpPr>
          <p:cNvPr id="5" name="Footer Placeholder 4">
            <a:extLst>
              <a:ext uri="{FF2B5EF4-FFF2-40B4-BE49-F238E27FC236}">
                <a16:creationId xmlns:a16="http://schemas.microsoft.com/office/drawing/2014/main" id="{CEDF12BB-9DED-4BC3-80FB-1F2AD42E36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92C2D-5DAD-428C-81C3-2BC5A7FBF94B}"/>
              </a:ext>
            </a:extLst>
          </p:cNvPr>
          <p:cNvSpPr>
            <a:spLocks noGrp="1"/>
          </p:cNvSpPr>
          <p:nvPr>
            <p:ph type="sldNum" sz="quarter" idx="12"/>
          </p:nvPr>
        </p:nvSpPr>
        <p:spPr/>
        <p:txBody>
          <a:bodyPr/>
          <a:lstStyle/>
          <a:p>
            <a:fld id="{D7461807-0B3F-4261-B383-0016AFD32C16}" type="slidenum">
              <a:rPr lang="en-US" smtClean="0"/>
              <a:t>‹#›</a:t>
            </a:fld>
            <a:endParaRPr lang="en-US"/>
          </a:p>
        </p:txBody>
      </p:sp>
    </p:spTree>
    <p:extLst>
      <p:ext uri="{BB962C8B-B14F-4D97-AF65-F5344CB8AC3E}">
        <p14:creationId xmlns:p14="http://schemas.microsoft.com/office/powerpoint/2010/main" val="3454085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89BA-FAA3-4C10-92C8-0283B741C7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C8EBAC-CC7F-4457-9355-F863B503A3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1D8A0-ED27-49CA-958B-DB2343179783}"/>
              </a:ext>
            </a:extLst>
          </p:cNvPr>
          <p:cNvSpPr>
            <a:spLocks noGrp="1"/>
          </p:cNvSpPr>
          <p:nvPr>
            <p:ph type="dt" sz="half" idx="10"/>
          </p:nvPr>
        </p:nvSpPr>
        <p:spPr/>
        <p:txBody>
          <a:bodyPr/>
          <a:lstStyle/>
          <a:p>
            <a:fld id="{1CA48C50-0B60-44C0-B0D7-C16DDA53C66B}" type="datetimeFigureOut">
              <a:rPr lang="en-US" smtClean="0"/>
              <a:t>8/8/2022</a:t>
            </a:fld>
            <a:endParaRPr lang="en-US"/>
          </a:p>
        </p:txBody>
      </p:sp>
      <p:sp>
        <p:nvSpPr>
          <p:cNvPr id="5" name="Footer Placeholder 4">
            <a:extLst>
              <a:ext uri="{FF2B5EF4-FFF2-40B4-BE49-F238E27FC236}">
                <a16:creationId xmlns:a16="http://schemas.microsoft.com/office/drawing/2014/main" id="{038335AC-0806-4313-BB2E-BCB4CF4A49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E9BA07-565E-4270-A18D-86BA5AEF17BD}"/>
              </a:ext>
            </a:extLst>
          </p:cNvPr>
          <p:cNvSpPr>
            <a:spLocks noGrp="1"/>
          </p:cNvSpPr>
          <p:nvPr>
            <p:ph type="sldNum" sz="quarter" idx="12"/>
          </p:nvPr>
        </p:nvSpPr>
        <p:spPr/>
        <p:txBody>
          <a:bodyPr/>
          <a:lstStyle/>
          <a:p>
            <a:fld id="{D7461807-0B3F-4261-B383-0016AFD32C16}" type="slidenum">
              <a:rPr lang="en-US" smtClean="0"/>
              <a:t>‹#›</a:t>
            </a:fld>
            <a:endParaRPr lang="en-US"/>
          </a:p>
        </p:txBody>
      </p:sp>
    </p:spTree>
    <p:extLst>
      <p:ext uri="{BB962C8B-B14F-4D97-AF65-F5344CB8AC3E}">
        <p14:creationId xmlns:p14="http://schemas.microsoft.com/office/powerpoint/2010/main" val="689629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D5222-3DEB-4351-8679-CCCF164AB1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0CF3FB-5E16-4EE4-BB39-36C87B95CC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81E27F-6359-4994-B118-D9A9750FB56E}"/>
              </a:ext>
            </a:extLst>
          </p:cNvPr>
          <p:cNvSpPr>
            <a:spLocks noGrp="1"/>
          </p:cNvSpPr>
          <p:nvPr>
            <p:ph type="dt" sz="half" idx="10"/>
          </p:nvPr>
        </p:nvSpPr>
        <p:spPr/>
        <p:txBody>
          <a:bodyPr/>
          <a:lstStyle/>
          <a:p>
            <a:fld id="{1CA48C50-0B60-44C0-B0D7-C16DDA53C66B}" type="datetimeFigureOut">
              <a:rPr lang="en-US" smtClean="0"/>
              <a:t>8/8/2022</a:t>
            </a:fld>
            <a:endParaRPr lang="en-US"/>
          </a:p>
        </p:txBody>
      </p:sp>
      <p:sp>
        <p:nvSpPr>
          <p:cNvPr id="5" name="Footer Placeholder 4">
            <a:extLst>
              <a:ext uri="{FF2B5EF4-FFF2-40B4-BE49-F238E27FC236}">
                <a16:creationId xmlns:a16="http://schemas.microsoft.com/office/drawing/2014/main" id="{4E1C0F37-BD09-48A9-BFB3-DF1F3819D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6A672E-59D0-4F95-B9D8-F79E55A02F28}"/>
              </a:ext>
            </a:extLst>
          </p:cNvPr>
          <p:cNvSpPr>
            <a:spLocks noGrp="1"/>
          </p:cNvSpPr>
          <p:nvPr>
            <p:ph type="sldNum" sz="quarter" idx="12"/>
          </p:nvPr>
        </p:nvSpPr>
        <p:spPr/>
        <p:txBody>
          <a:bodyPr/>
          <a:lstStyle/>
          <a:p>
            <a:fld id="{D7461807-0B3F-4261-B383-0016AFD32C16}" type="slidenum">
              <a:rPr lang="en-US" smtClean="0"/>
              <a:t>‹#›</a:t>
            </a:fld>
            <a:endParaRPr lang="en-US"/>
          </a:p>
        </p:txBody>
      </p:sp>
    </p:spTree>
    <p:extLst>
      <p:ext uri="{BB962C8B-B14F-4D97-AF65-F5344CB8AC3E}">
        <p14:creationId xmlns:p14="http://schemas.microsoft.com/office/powerpoint/2010/main" val="1931112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9261-AB11-47D9-85CC-821B0D2B6D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2621A7-02C4-4186-8EBE-E577D2D68A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EA7F98-9BE3-4C66-A853-33BA058D59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3411CD-94DC-45D7-ACF2-472261E95E5B}"/>
              </a:ext>
            </a:extLst>
          </p:cNvPr>
          <p:cNvSpPr>
            <a:spLocks noGrp="1"/>
          </p:cNvSpPr>
          <p:nvPr>
            <p:ph type="dt" sz="half" idx="10"/>
          </p:nvPr>
        </p:nvSpPr>
        <p:spPr/>
        <p:txBody>
          <a:bodyPr/>
          <a:lstStyle/>
          <a:p>
            <a:fld id="{1CA48C50-0B60-44C0-B0D7-C16DDA53C66B}" type="datetimeFigureOut">
              <a:rPr lang="en-US" smtClean="0"/>
              <a:t>8/8/2022</a:t>
            </a:fld>
            <a:endParaRPr lang="en-US"/>
          </a:p>
        </p:txBody>
      </p:sp>
      <p:sp>
        <p:nvSpPr>
          <p:cNvPr id="6" name="Footer Placeholder 5">
            <a:extLst>
              <a:ext uri="{FF2B5EF4-FFF2-40B4-BE49-F238E27FC236}">
                <a16:creationId xmlns:a16="http://schemas.microsoft.com/office/drawing/2014/main" id="{4386AF91-816D-4C26-AE0C-ECAF674382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F478E4-A53A-4B2B-826E-06CE4A3EEB81}"/>
              </a:ext>
            </a:extLst>
          </p:cNvPr>
          <p:cNvSpPr>
            <a:spLocks noGrp="1"/>
          </p:cNvSpPr>
          <p:nvPr>
            <p:ph type="sldNum" sz="quarter" idx="12"/>
          </p:nvPr>
        </p:nvSpPr>
        <p:spPr/>
        <p:txBody>
          <a:bodyPr/>
          <a:lstStyle/>
          <a:p>
            <a:fld id="{D7461807-0B3F-4261-B383-0016AFD32C16}" type="slidenum">
              <a:rPr lang="en-US" smtClean="0"/>
              <a:t>‹#›</a:t>
            </a:fld>
            <a:endParaRPr lang="en-US"/>
          </a:p>
        </p:txBody>
      </p:sp>
    </p:spTree>
    <p:extLst>
      <p:ext uri="{BB962C8B-B14F-4D97-AF65-F5344CB8AC3E}">
        <p14:creationId xmlns:p14="http://schemas.microsoft.com/office/powerpoint/2010/main" val="1630728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1987-3B88-459D-8B73-FA842C1854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823CC6-A661-47D8-B560-FB6CB7419D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6272D4-C101-41BB-A8E9-74FD2817EB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87CA60-02EA-420A-99D8-EB2C836A65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2C305A-A82B-434D-ADAB-F9A8D16C82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1181C6-7416-4447-8706-F1A943B34A12}"/>
              </a:ext>
            </a:extLst>
          </p:cNvPr>
          <p:cNvSpPr>
            <a:spLocks noGrp="1"/>
          </p:cNvSpPr>
          <p:nvPr>
            <p:ph type="dt" sz="half" idx="10"/>
          </p:nvPr>
        </p:nvSpPr>
        <p:spPr/>
        <p:txBody>
          <a:bodyPr/>
          <a:lstStyle/>
          <a:p>
            <a:fld id="{1CA48C50-0B60-44C0-B0D7-C16DDA53C66B}" type="datetimeFigureOut">
              <a:rPr lang="en-US" smtClean="0"/>
              <a:t>8/8/2022</a:t>
            </a:fld>
            <a:endParaRPr lang="en-US"/>
          </a:p>
        </p:txBody>
      </p:sp>
      <p:sp>
        <p:nvSpPr>
          <p:cNvPr id="8" name="Footer Placeholder 7">
            <a:extLst>
              <a:ext uri="{FF2B5EF4-FFF2-40B4-BE49-F238E27FC236}">
                <a16:creationId xmlns:a16="http://schemas.microsoft.com/office/drawing/2014/main" id="{0B2C8C47-3667-4377-8E7D-872757C3EC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9AFE8D-F8D3-41CB-A643-1F03C4B0DCC1}"/>
              </a:ext>
            </a:extLst>
          </p:cNvPr>
          <p:cNvSpPr>
            <a:spLocks noGrp="1"/>
          </p:cNvSpPr>
          <p:nvPr>
            <p:ph type="sldNum" sz="quarter" idx="12"/>
          </p:nvPr>
        </p:nvSpPr>
        <p:spPr/>
        <p:txBody>
          <a:bodyPr/>
          <a:lstStyle/>
          <a:p>
            <a:fld id="{D7461807-0B3F-4261-B383-0016AFD32C16}" type="slidenum">
              <a:rPr lang="en-US" smtClean="0"/>
              <a:t>‹#›</a:t>
            </a:fld>
            <a:endParaRPr lang="en-US"/>
          </a:p>
        </p:txBody>
      </p:sp>
    </p:spTree>
    <p:extLst>
      <p:ext uri="{BB962C8B-B14F-4D97-AF65-F5344CB8AC3E}">
        <p14:creationId xmlns:p14="http://schemas.microsoft.com/office/powerpoint/2010/main" val="9510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35D8-F75A-4852-B2BA-812897708A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4177B3-4B79-414D-80EF-23489A6B6D18}"/>
              </a:ext>
            </a:extLst>
          </p:cNvPr>
          <p:cNvSpPr>
            <a:spLocks noGrp="1"/>
          </p:cNvSpPr>
          <p:nvPr>
            <p:ph type="dt" sz="half" idx="10"/>
          </p:nvPr>
        </p:nvSpPr>
        <p:spPr/>
        <p:txBody>
          <a:bodyPr/>
          <a:lstStyle/>
          <a:p>
            <a:fld id="{1CA48C50-0B60-44C0-B0D7-C16DDA53C66B}" type="datetimeFigureOut">
              <a:rPr lang="en-US" smtClean="0"/>
              <a:t>8/8/2022</a:t>
            </a:fld>
            <a:endParaRPr lang="en-US"/>
          </a:p>
        </p:txBody>
      </p:sp>
      <p:sp>
        <p:nvSpPr>
          <p:cNvPr id="4" name="Footer Placeholder 3">
            <a:extLst>
              <a:ext uri="{FF2B5EF4-FFF2-40B4-BE49-F238E27FC236}">
                <a16:creationId xmlns:a16="http://schemas.microsoft.com/office/drawing/2014/main" id="{FB37BE41-41F1-4C4B-8625-BB876595D3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EC4A6E-9BC9-4A97-8444-2A9B869E3172}"/>
              </a:ext>
            </a:extLst>
          </p:cNvPr>
          <p:cNvSpPr>
            <a:spLocks noGrp="1"/>
          </p:cNvSpPr>
          <p:nvPr>
            <p:ph type="sldNum" sz="quarter" idx="12"/>
          </p:nvPr>
        </p:nvSpPr>
        <p:spPr/>
        <p:txBody>
          <a:bodyPr/>
          <a:lstStyle/>
          <a:p>
            <a:fld id="{D7461807-0B3F-4261-B383-0016AFD32C16}" type="slidenum">
              <a:rPr lang="en-US" smtClean="0"/>
              <a:t>‹#›</a:t>
            </a:fld>
            <a:endParaRPr lang="en-US"/>
          </a:p>
        </p:txBody>
      </p:sp>
    </p:spTree>
    <p:extLst>
      <p:ext uri="{BB962C8B-B14F-4D97-AF65-F5344CB8AC3E}">
        <p14:creationId xmlns:p14="http://schemas.microsoft.com/office/powerpoint/2010/main" val="2420989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674F78-F7F8-4A21-B364-0801DD7B737F}"/>
              </a:ext>
            </a:extLst>
          </p:cNvPr>
          <p:cNvSpPr>
            <a:spLocks noGrp="1"/>
          </p:cNvSpPr>
          <p:nvPr>
            <p:ph type="dt" sz="half" idx="10"/>
          </p:nvPr>
        </p:nvSpPr>
        <p:spPr/>
        <p:txBody>
          <a:bodyPr/>
          <a:lstStyle/>
          <a:p>
            <a:fld id="{1CA48C50-0B60-44C0-B0D7-C16DDA53C66B}" type="datetimeFigureOut">
              <a:rPr lang="en-US" smtClean="0"/>
              <a:t>8/8/2022</a:t>
            </a:fld>
            <a:endParaRPr lang="en-US"/>
          </a:p>
        </p:txBody>
      </p:sp>
      <p:sp>
        <p:nvSpPr>
          <p:cNvPr id="3" name="Footer Placeholder 2">
            <a:extLst>
              <a:ext uri="{FF2B5EF4-FFF2-40B4-BE49-F238E27FC236}">
                <a16:creationId xmlns:a16="http://schemas.microsoft.com/office/drawing/2014/main" id="{207FF71B-E3C5-42B1-9DD5-341BDD6B27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4ED172-A0EB-48BD-9622-CC29F1358699}"/>
              </a:ext>
            </a:extLst>
          </p:cNvPr>
          <p:cNvSpPr>
            <a:spLocks noGrp="1"/>
          </p:cNvSpPr>
          <p:nvPr>
            <p:ph type="sldNum" sz="quarter" idx="12"/>
          </p:nvPr>
        </p:nvSpPr>
        <p:spPr/>
        <p:txBody>
          <a:bodyPr/>
          <a:lstStyle/>
          <a:p>
            <a:fld id="{D7461807-0B3F-4261-B383-0016AFD32C16}" type="slidenum">
              <a:rPr lang="en-US" smtClean="0"/>
              <a:t>‹#›</a:t>
            </a:fld>
            <a:endParaRPr lang="en-US"/>
          </a:p>
        </p:txBody>
      </p:sp>
    </p:spTree>
    <p:extLst>
      <p:ext uri="{BB962C8B-B14F-4D97-AF65-F5344CB8AC3E}">
        <p14:creationId xmlns:p14="http://schemas.microsoft.com/office/powerpoint/2010/main" val="2430088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4F699-9563-450A-BE1E-B59305C77A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F90209-D680-4C1B-B920-97355A41AB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65FB75-FF4B-46DB-8B03-4912DE9CA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6BB7A4-55FD-43AD-A412-00A818E675EA}"/>
              </a:ext>
            </a:extLst>
          </p:cNvPr>
          <p:cNvSpPr>
            <a:spLocks noGrp="1"/>
          </p:cNvSpPr>
          <p:nvPr>
            <p:ph type="dt" sz="half" idx="10"/>
          </p:nvPr>
        </p:nvSpPr>
        <p:spPr/>
        <p:txBody>
          <a:bodyPr/>
          <a:lstStyle/>
          <a:p>
            <a:fld id="{1CA48C50-0B60-44C0-B0D7-C16DDA53C66B}" type="datetimeFigureOut">
              <a:rPr lang="en-US" smtClean="0"/>
              <a:t>8/8/2022</a:t>
            </a:fld>
            <a:endParaRPr lang="en-US"/>
          </a:p>
        </p:txBody>
      </p:sp>
      <p:sp>
        <p:nvSpPr>
          <p:cNvPr id="6" name="Footer Placeholder 5">
            <a:extLst>
              <a:ext uri="{FF2B5EF4-FFF2-40B4-BE49-F238E27FC236}">
                <a16:creationId xmlns:a16="http://schemas.microsoft.com/office/drawing/2014/main" id="{D107AECD-7225-4212-906F-7A0117CF0F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408C62-2296-420B-B9D5-7D2CBA89A605}"/>
              </a:ext>
            </a:extLst>
          </p:cNvPr>
          <p:cNvSpPr>
            <a:spLocks noGrp="1"/>
          </p:cNvSpPr>
          <p:nvPr>
            <p:ph type="sldNum" sz="quarter" idx="12"/>
          </p:nvPr>
        </p:nvSpPr>
        <p:spPr/>
        <p:txBody>
          <a:bodyPr/>
          <a:lstStyle/>
          <a:p>
            <a:fld id="{D7461807-0B3F-4261-B383-0016AFD32C16}" type="slidenum">
              <a:rPr lang="en-US" smtClean="0"/>
              <a:t>‹#›</a:t>
            </a:fld>
            <a:endParaRPr lang="en-US"/>
          </a:p>
        </p:txBody>
      </p:sp>
    </p:spTree>
    <p:extLst>
      <p:ext uri="{BB962C8B-B14F-4D97-AF65-F5344CB8AC3E}">
        <p14:creationId xmlns:p14="http://schemas.microsoft.com/office/powerpoint/2010/main" val="101594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B1A9-0A6E-412F-911A-B48B920A05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40EAD7-2216-48E2-8AD1-76FEB4E4A3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267887-E0B9-497D-A3BF-763DC060F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18F74C-3DB1-4822-B80D-D8722DCCFE75}"/>
              </a:ext>
            </a:extLst>
          </p:cNvPr>
          <p:cNvSpPr>
            <a:spLocks noGrp="1"/>
          </p:cNvSpPr>
          <p:nvPr>
            <p:ph type="dt" sz="half" idx="10"/>
          </p:nvPr>
        </p:nvSpPr>
        <p:spPr/>
        <p:txBody>
          <a:bodyPr/>
          <a:lstStyle/>
          <a:p>
            <a:fld id="{1CA48C50-0B60-44C0-B0D7-C16DDA53C66B}" type="datetimeFigureOut">
              <a:rPr lang="en-US" smtClean="0"/>
              <a:t>8/8/2022</a:t>
            </a:fld>
            <a:endParaRPr lang="en-US"/>
          </a:p>
        </p:txBody>
      </p:sp>
      <p:sp>
        <p:nvSpPr>
          <p:cNvPr id="6" name="Footer Placeholder 5">
            <a:extLst>
              <a:ext uri="{FF2B5EF4-FFF2-40B4-BE49-F238E27FC236}">
                <a16:creationId xmlns:a16="http://schemas.microsoft.com/office/drawing/2014/main" id="{51C0A960-62D9-4623-9F22-171EA5CF95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587F4F-4E37-4489-9C9C-8075D7AAF13F}"/>
              </a:ext>
            </a:extLst>
          </p:cNvPr>
          <p:cNvSpPr>
            <a:spLocks noGrp="1"/>
          </p:cNvSpPr>
          <p:nvPr>
            <p:ph type="sldNum" sz="quarter" idx="12"/>
          </p:nvPr>
        </p:nvSpPr>
        <p:spPr/>
        <p:txBody>
          <a:bodyPr/>
          <a:lstStyle/>
          <a:p>
            <a:fld id="{D7461807-0B3F-4261-B383-0016AFD32C16}" type="slidenum">
              <a:rPr lang="en-US" smtClean="0"/>
              <a:t>‹#›</a:t>
            </a:fld>
            <a:endParaRPr lang="en-US"/>
          </a:p>
        </p:txBody>
      </p:sp>
    </p:spTree>
    <p:extLst>
      <p:ext uri="{BB962C8B-B14F-4D97-AF65-F5344CB8AC3E}">
        <p14:creationId xmlns:p14="http://schemas.microsoft.com/office/powerpoint/2010/main" val="45066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62CAB9-1313-4112-8DA9-4303B13727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7B8868-DCBB-4E4A-A067-68BD3690EA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53F80D-AAA9-4063-B222-F072909321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A48C50-0B60-44C0-B0D7-C16DDA53C66B}" type="datetimeFigureOut">
              <a:rPr lang="en-US" smtClean="0"/>
              <a:t>8/8/2022</a:t>
            </a:fld>
            <a:endParaRPr lang="en-US"/>
          </a:p>
        </p:txBody>
      </p:sp>
      <p:sp>
        <p:nvSpPr>
          <p:cNvPr id="5" name="Footer Placeholder 4">
            <a:extLst>
              <a:ext uri="{FF2B5EF4-FFF2-40B4-BE49-F238E27FC236}">
                <a16:creationId xmlns:a16="http://schemas.microsoft.com/office/drawing/2014/main" id="{B9916552-8E44-4901-B0C3-702C8545B6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1BF2EE-9083-4B14-A99E-9BF046A0E9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461807-0B3F-4261-B383-0016AFD32C16}" type="slidenum">
              <a:rPr lang="en-US" smtClean="0"/>
              <a:t>‹#›</a:t>
            </a:fld>
            <a:endParaRPr lang="en-US"/>
          </a:p>
        </p:txBody>
      </p:sp>
    </p:spTree>
    <p:extLst>
      <p:ext uri="{BB962C8B-B14F-4D97-AF65-F5344CB8AC3E}">
        <p14:creationId xmlns:p14="http://schemas.microsoft.com/office/powerpoint/2010/main" val="870177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tif"/><Relationship Id="rId3" Type="http://schemas.openxmlformats.org/officeDocument/2006/relationships/image" Target="../media/image4.png"/><Relationship Id="rId7" Type="http://schemas.openxmlformats.org/officeDocument/2006/relationships/image" Target="../media/image8.tif"/><Relationship Id="rId2" Type="http://schemas.openxmlformats.org/officeDocument/2006/relationships/image" Target="../media/image3.tif"/><Relationship Id="rId1" Type="http://schemas.openxmlformats.org/officeDocument/2006/relationships/slideLayout" Target="../slideLayouts/slideLayout7.xml"/><Relationship Id="rId6" Type="http://schemas.openxmlformats.org/officeDocument/2006/relationships/image" Target="../media/image7.tif"/><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tif"/><Relationship Id="rId4" Type="http://schemas.openxmlformats.org/officeDocument/2006/relationships/image" Target="../media/image5.jpeg"/><Relationship Id="rId9" Type="http://schemas.openxmlformats.org/officeDocument/2006/relationships/image" Target="../media/image10.tif"/></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tif"/><Relationship Id="rId3" Type="http://schemas.openxmlformats.org/officeDocument/2006/relationships/image" Target="../media/image4.png"/><Relationship Id="rId7" Type="http://schemas.openxmlformats.org/officeDocument/2006/relationships/image" Target="../media/image16.png"/><Relationship Id="rId12" Type="http://schemas.openxmlformats.org/officeDocument/2006/relationships/image" Target="../media/image21.tif"/><Relationship Id="rId2" Type="http://schemas.openxmlformats.org/officeDocument/2006/relationships/image" Target="../media/image3.tif"/><Relationship Id="rId1" Type="http://schemas.openxmlformats.org/officeDocument/2006/relationships/slideLayout" Target="../slideLayouts/slideLayout7.xml"/><Relationship Id="rId6" Type="http://schemas.openxmlformats.org/officeDocument/2006/relationships/image" Target="../media/image15.TIF"/><Relationship Id="rId11" Type="http://schemas.openxmlformats.org/officeDocument/2006/relationships/image" Target="../media/image20.jpg"/><Relationship Id="rId5" Type="http://schemas.openxmlformats.org/officeDocument/2006/relationships/image" Target="../media/image14.TIF"/><Relationship Id="rId10" Type="http://schemas.openxmlformats.org/officeDocument/2006/relationships/image" Target="../media/image19.jpeg"/><Relationship Id="rId4" Type="http://schemas.openxmlformats.org/officeDocument/2006/relationships/image" Target="../media/image13.TIF"/><Relationship Id="rId9" Type="http://schemas.openxmlformats.org/officeDocument/2006/relationships/image" Target="../media/image18.ti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7.tif"/><Relationship Id="rId13" Type="http://schemas.openxmlformats.org/officeDocument/2006/relationships/image" Target="../media/image19.jpeg"/><Relationship Id="rId3" Type="http://schemas.openxmlformats.org/officeDocument/2006/relationships/image" Target="../media/image4.png"/><Relationship Id="rId7" Type="http://schemas.openxmlformats.org/officeDocument/2006/relationships/image" Target="../media/image26.tif"/><Relationship Id="rId12" Type="http://schemas.openxmlformats.org/officeDocument/2006/relationships/chart" Target="../charts/chart2.xml"/><Relationship Id="rId2" Type="http://schemas.openxmlformats.org/officeDocument/2006/relationships/image" Target="../media/image3.tif"/><Relationship Id="rId1" Type="http://schemas.openxmlformats.org/officeDocument/2006/relationships/slideLayout" Target="../slideLayouts/slideLayout7.xml"/><Relationship Id="rId6" Type="http://schemas.openxmlformats.org/officeDocument/2006/relationships/image" Target="../media/image25.jpg"/><Relationship Id="rId11" Type="http://schemas.openxmlformats.org/officeDocument/2006/relationships/chart" Target="../charts/chart1.xml"/><Relationship Id="rId5" Type="http://schemas.openxmlformats.org/officeDocument/2006/relationships/image" Target="../media/image24.tif"/><Relationship Id="rId15" Type="http://schemas.openxmlformats.org/officeDocument/2006/relationships/chart" Target="../charts/chart4.xml"/><Relationship Id="rId10" Type="http://schemas.openxmlformats.org/officeDocument/2006/relationships/image" Target="../media/image29.jpg"/><Relationship Id="rId4" Type="http://schemas.openxmlformats.org/officeDocument/2006/relationships/image" Target="../media/image23.jpg"/><Relationship Id="rId9" Type="http://schemas.openxmlformats.org/officeDocument/2006/relationships/image" Target="../media/image28.tif"/><Relationship Id="rId14" Type="http://schemas.openxmlformats.org/officeDocument/2006/relationships/chart" Target="../charts/chart3.xml"/></Relationships>
</file>

<file path=ppt/slides/_rels/slide7.xml.rels><?xml version="1.0" encoding="UTF-8" standalone="yes"?>
<Relationships xmlns="http://schemas.openxmlformats.org/package/2006/relationships"><Relationship Id="rId8" Type="http://schemas.openxmlformats.org/officeDocument/2006/relationships/image" Target="../media/image34.tif"/><Relationship Id="rId3" Type="http://schemas.openxmlformats.org/officeDocument/2006/relationships/image" Target="../media/image4.png"/><Relationship Id="rId7" Type="http://schemas.openxmlformats.org/officeDocument/2006/relationships/image" Target="../media/image33.tif"/><Relationship Id="rId2" Type="http://schemas.openxmlformats.org/officeDocument/2006/relationships/image" Target="../media/image3.tif"/><Relationship Id="rId1" Type="http://schemas.openxmlformats.org/officeDocument/2006/relationships/slideLayout" Target="../slideLayouts/slideLayout7.xml"/><Relationship Id="rId6" Type="http://schemas.openxmlformats.org/officeDocument/2006/relationships/image" Target="../media/image32.tif"/><Relationship Id="rId5" Type="http://schemas.openxmlformats.org/officeDocument/2006/relationships/image" Target="../media/image31.tif"/><Relationship Id="rId10" Type="http://schemas.openxmlformats.org/officeDocument/2006/relationships/image" Target="../media/image36.tif"/><Relationship Id="rId4" Type="http://schemas.openxmlformats.org/officeDocument/2006/relationships/image" Target="../media/image30.jpeg"/><Relationship Id="rId9" Type="http://schemas.openxmlformats.org/officeDocument/2006/relationships/image" Target="../media/image35.tif"/></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Relationship Id="rId1" Type="http://schemas.openxmlformats.org/officeDocument/2006/relationships/slideLayout" Target="../slideLayouts/slideLayout7.xml"/><Relationship Id="rId5" Type="http://schemas.openxmlformats.org/officeDocument/2006/relationships/image" Target="../media/image38.tif"/><Relationship Id="rId4" Type="http://schemas.openxmlformats.org/officeDocument/2006/relationships/image" Target="../media/image3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Box 25">
            <a:extLst>
              <a:ext uri="{FF2B5EF4-FFF2-40B4-BE49-F238E27FC236}">
                <a16:creationId xmlns:a16="http://schemas.microsoft.com/office/drawing/2014/main" id="{B7130F67-D92E-4F49-BA52-DC60A80B7A11}"/>
              </a:ext>
            </a:extLst>
          </p:cNvPr>
          <p:cNvSpPr txBox="1">
            <a:spLocks noChangeArrowheads="1"/>
          </p:cNvSpPr>
          <p:nvPr/>
        </p:nvSpPr>
        <p:spPr bwMode="auto">
          <a:xfrm>
            <a:off x="423889" y="2224403"/>
            <a:ext cx="11349011" cy="4370427"/>
          </a:xfrm>
          <a:prstGeom prst="rect">
            <a:avLst/>
          </a:prstGeom>
          <a:noFill/>
          <a:ln w="9525">
            <a:noFill/>
            <a:miter lim="800000"/>
            <a:headEnd/>
            <a:tailEnd/>
          </a:ln>
        </p:spPr>
        <p:txBody>
          <a:bodyPr wrap="square">
            <a:prstTxWarp prst="textNoShape">
              <a:avLst/>
            </a:prstTxWarp>
            <a:spAutoFit/>
          </a:bodyPr>
          <a:lstStyle/>
          <a:p>
            <a:pPr algn="ctr"/>
            <a:r>
              <a:rPr lang="en-US" sz="3200" b="1" dirty="0">
                <a:solidFill>
                  <a:srgbClr val="FFFFFF"/>
                </a:solidFill>
                <a:latin typeface="Arial"/>
                <a:cs typeface="Arial"/>
              </a:rPr>
              <a:t>Development of </a:t>
            </a:r>
          </a:p>
          <a:p>
            <a:pPr algn="ctr"/>
            <a:r>
              <a:rPr lang="en-US" sz="3200" b="1" dirty="0">
                <a:solidFill>
                  <a:srgbClr val="FFFFFF"/>
                </a:solidFill>
                <a:latin typeface="Arial"/>
                <a:cs typeface="Arial"/>
              </a:rPr>
              <a:t>a standard phantom </a:t>
            </a:r>
          </a:p>
          <a:p>
            <a:pPr algn="ctr"/>
            <a:r>
              <a:rPr lang="en-US" sz="3200" b="1" dirty="0">
                <a:solidFill>
                  <a:srgbClr val="FFFFFF"/>
                </a:solidFill>
                <a:latin typeface="Arial"/>
                <a:cs typeface="Arial"/>
              </a:rPr>
              <a:t>for CEST MRI</a:t>
            </a:r>
          </a:p>
          <a:p>
            <a:pPr algn="ctr"/>
            <a:endParaRPr lang="en-US" sz="1600" dirty="0">
              <a:latin typeface="Arial"/>
              <a:cs typeface="Arial"/>
            </a:endParaRPr>
          </a:p>
          <a:p>
            <a:endParaRPr lang="en-US" sz="1000" b="1" dirty="0">
              <a:solidFill>
                <a:schemeClr val="bg1"/>
              </a:solidFill>
              <a:latin typeface="Arial"/>
              <a:ea typeface="Copperplate Gothic Light" charset="0"/>
              <a:cs typeface="Arial"/>
            </a:endParaRPr>
          </a:p>
          <a:p>
            <a:pPr algn="ctr"/>
            <a:r>
              <a:rPr lang="en-US" sz="2400" b="1" dirty="0">
                <a:solidFill>
                  <a:schemeClr val="bg1"/>
                </a:solidFill>
                <a:latin typeface="Arial"/>
                <a:ea typeface="Copperplate Gothic Light" charset="0"/>
                <a:cs typeface="Arial"/>
              </a:rPr>
              <a:t>Alexander M. Quach,</a:t>
            </a:r>
            <a:r>
              <a:rPr lang="en-US" sz="2400" b="1" baseline="30000" dirty="0">
                <a:solidFill>
                  <a:schemeClr val="bg1"/>
                </a:solidFill>
                <a:latin typeface="Arial"/>
                <a:ea typeface="Copperplate Gothic Light" charset="0"/>
                <a:cs typeface="Arial"/>
              </a:rPr>
              <a:t>1,2</a:t>
            </a:r>
            <a:r>
              <a:rPr lang="en-US" sz="2400" b="1" dirty="0">
                <a:solidFill>
                  <a:schemeClr val="bg1"/>
                </a:solidFill>
                <a:latin typeface="Arial"/>
                <a:ea typeface="Copperplate Gothic Light" charset="0"/>
                <a:cs typeface="Arial"/>
              </a:rPr>
              <a:t> Emily A. Thompson,</a:t>
            </a:r>
            <a:r>
              <a:rPr lang="en-US" sz="2400" b="1" baseline="30000" dirty="0">
                <a:solidFill>
                  <a:schemeClr val="bg1"/>
                </a:solidFill>
                <a:latin typeface="Arial"/>
                <a:ea typeface="Copperplate Gothic Light" charset="0"/>
                <a:cs typeface="Arial"/>
              </a:rPr>
              <a:t>1,2</a:t>
            </a:r>
            <a:r>
              <a:rPr lang="en-US" sz="2400" b="1" dirty="0">
                <a:solidFill>
                  <a:schemeClr val="bg1"/>
                </a:solidFill>
                <a:latin typeface="Arial"/>
                <a:ea typeface="Copperplate Gothic Light" charset="0"/>
                <a:cs typeface="Arial"/>
              </a:rPr>
              <a:t> Erin P. Snoddy,</a:t>
            </a:r>
            <a:r>
              <a:rPr lang="en-US" sz="2400" b="1" baseline="30000" dirty="0">
                <a:solidFill>
                  <a:schemeClr val="bg1"/>
                </a:solidFill>
                <a:latin typeface="Arial"/>
                <a:ea typeface="Copperplate Gothic Light" charset="0"/>
                <a:cs typeface="Arial"/>
              </a:rPr>
              <a:t>1,2</a:t>
            </a:r>
            <a:r>
              <a:rPr lang="en-US" sz="2400" b="1" dirty="0">
                <a:solidFill>
                  <a:schemeClr val="bg1"/>
                </a:solidFill>
                <a:latin typeface="Arial"/>
                <a:ea typeface="Copperplate Gothic Light" charset="0"/>
                <a:cs typeface="Arial"/>
              </a:rPr>
              <a:t> </a:t>
            </a:r>
            <a:br>
              <a:rPr lang="en-US" sz="2400" b="1" dirty="0">
                <a:solidFill>
                  <a:schemeClr val="bg1"/>
                </a:solidFill>
                <a:latin typeface="Arial"/>
                <a:ea typeface="Copperplate Gothic Light" charset="0"/>
                <a:cs typeface="Arial"/>
              </a:rPr>
            </a:br>
            <a:r>
              <a:rPr lang="en-US" sz="2400" b="1" dirty="0">
                <a:solidFill>
                  <a:schemeClr val="bg1"/>
                </a:solidFill>
                <a:latin typeface="Arial"/>
                <a:ea typeface="Copperplate Gothic Light" charset="0"/>
                <a:cs typeface="Arial"/>
              </a:rPr>
              <a:t>Tianzhe Li,</a:t>
            </a:r>
            <a:r>
              <a:rPr lang="en-US" sz="2400" b="1" baseline="30000" dirty="0">
                <a:solidFill>
                  <a:schemeClr val="bg1"/>
                </a:solidFill>
                <a:latin typeface="Arial"/>
                <a:ea typeface="Copperplate Gothic Light" charset="0"/>
                <a:cs typeface="Arial"/>
              </a:rPr>
              <a:t>1,2</a:t>
            </a:r>
            <a:r>
              <a:rPr lang="en-US" sz="2400" b="1" dirty="0">
                <a:solidFill>
                  <a:schemeClr val="bg1"/>
                </a:solidFill>
                <a:latin typeface="Arial"/>
                <a:ea typeface="Copperplate Gothic Light" charset="0"/>
                <a:cs typeface="Arial"/>
              </a:rPr>
              <a:t> </a:t>
            </a:r>
            <a:r>
              <a:rPr lang="en-US" sz="2400" b="1" dirty="0" err="1">
                <a:solidFill>
                  <a:schemeClr val="bg1"/>
                </a:solidFill>
                <a:latin typeface="Arial"/>
                <a:ea typeface="Copperplate Gothic Light" charset="0"/>
                <a:cs typeface="Arial"/>
              </a:rPr>
              <a:t>Jingfei</a:t>
            </a:r>
            <a:r>
              <a:rPr lang="en-US" sz="2400" b="1" dirty="0">
                <a:solidFill>
                  <a:schemeClr val="bg1"/>
                </a:solidFill>
                <a:latin typeface="Arial"/>
                <a:ea typeface="Copperplate Gothic Light" charset="0"/>
                <a:cs typeface="Arial"/>
              </a:rPr>
              <a:t> Ma,</a:t>
            </a:r>
            <a:r>
              <a:rPr lang="en-US" sz="2400" b="1" baseline="30000" dirty="0">
                <a:solidFill>
                  <a:schemeClr val="bg1"/>
                </a:solidFill>
                <a:latin typeface="Arial"/>
                <a:ea typeface="Copperplate Gothic Light" charset="0"/>
                <a:cs typeface="Arial"/>
              </a:rPr>
              <a:t>3</a:t>
            </a:r>
            <a:r>
              <a:rPr lang="en-US" sz="2400" b="1" dirty="0">
                <a:solidFill>
                  <a:schemeClr val="bg1"/>
                </a:solidFill>
                <a:latin typeface="Arial"/>
                <a:ea typeface="Copperplate Gothic Light" charset="0"/>
                <a:cs typeface="Arial"/>
              </a:rPr>
              <a:t> Mark D. Pagel</a:t>
            </a:r>
            <a:r>
              <a:rPr lang="en-US" sz="2400" b="1" baseline="30000" dirty="0">
                <a:solidFill>
                  <a:schemeClr val="bg1"/>
                </a:solidFill>
                <a:latin typeface="Arial"/>
                <a:ea typeface="Copperplate Gothic Light" charset="0"/>
                <a:cs typeface="Arial"/>
              </a:rPr>
              <a:t>1,2,3</a:t>
            </a:r>
            <a:endParaRPr lang="en-US" sz="2400" b="1" dirty="0">
              <a:solidFill>
                <a:schemeClr val="bg1"/>
              </a:solidFill>
              <a:latin typeface="Arial"/>
              <a:ea typeface="Copperplate Gothic Light" charset="0"/>
              <a:cs typeface="Arial"/>
            </a:endParaRPr>
          </a:p>
          <a:p>
            <a:endParaRPr lang="en-US" sz="2400" b="1" dirty="0">
              <a:solidFill>
                <a:schemeClr val="bg1"/>
              </a:solidFill>
              <a:latin typeface="Arial"/>
              <a:ea typeface="Copperplate Gothic Light" charset="0"/>
              <a:cs typeface="Arial"/>
            </a:endParaRPr>
          </a:p>
          <a:p>
            <a:pPr marL="457200" indent="-457200">
              <a:buAutoNum type="arabicPeriod"/>
            </a:pPr>
            <a:r>
              <a:rPr lang="en-US" sz="2000" b="1" dirty="0">
                <a:solidFill>
                  <a:schemeClr val="bg1"/>
                </a:solidFill>
                <a:latin typeface="Arial"/>
                <a:ea typeface="Copperplate Gothic Light" charset="0"/>
                <a:cs typeface="Arial"/>
              </a:rPr>
              <a:t>Department of Cancer Systems Imaging, MD Anderson Cancer Center, Houston, TX, USA</a:t>
            </a:r>
          </a:p>
          <a:p>
            <a:pPr marL="457200" indent="-457200">
              <a:buAutoNum type="arabicPeriod"/>
            </a:pPr>
            <a:r>
              <a:rPr lang="en-US" sz="2000" b="1" dirty="0">
                <a:solidFill>
                  <a:schemeClr val="bg1"/>
                </a:solidFill>
                <a:latin typeface="Arial"/>
                <a:ea typeface="Copperplate Gothic Light" charset="0"/>
                <a:cs typeface="Arial"/>
              </a:rPr>
              <a:t>University of Texas Health Sciences Center, Houston, TX, USA</a:t>
            </a:r>
          </a:p>
          <a:p>
            <a:pPr marL="457200" indent="-457200">
              <a:buFontTx/>
              <a:buAutoNum type="arabicPeriod"/>
            </a:pPr>
            <a:r>
              <a:rPr lang="en-US" sz="2000" b="1" dirty="0">
                <a:solidFill>
                  <a:schemeClr val="bg1"/>
                </a:solidFill>
                <a:latin typeface="Arial"/>
                <a:ea typeface="Copperplate Gothic Light" charset="0"/>
                <a:cs typeface="Arial"/>
              </a:rPr>
              <a:t>Department of Imaging Physics, MD Anderson Cancer Center, Houston, TX, USA</a:t>
            </a:r>
          </a:p>
          <a:p>
            <a:pPr marL="457200" indent="-457200">
              <a:buAutoNum type="arabicPeriod"/>
            </a:pPr>
            <a:endParaRPr lang="en-US" sz="2400" b="1" dirty="0">
              <a:solidFill>
                <a:schemeClr val="bg1"/>
              </a:solidFill>
              <a:latin typeface="Arial"/>
              <a:ea typeface="Copperplate Gothic Light" charset="0"/>
              <a:cs typeface="Arial"/>
            </a:endParaRPr>
          </a:p>
        </p:txBody>
      </p:sp>
      <p:pic>
        <p:nvPicPr>
          <p:cNvPr id="5" name="Picture 4" descr="Camel_2016_Logo_transparent_whiteletter.tif">
            <a:extLst>
              <a:ext uri="{FF2B5EF4-FFF2-40B4-BE49-F238E27FC236}">
                <a16:creationId xmlns:a16="http://schemas.microsoft.com/office/drawing/2014/main" id="{394DF87D-9443-41E1-9326-707135B2C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3114" y="315846"/>
            <a:ext cx="3100604" cy="1828800"/>
          </a:xfrm>
          <a:prstGeom prst="rect">
            <a:avLst/>
          </a:prstGeom>
        </p:spPr>
      </p:pic>
      <p:pic>
        <p:nvPicPr>
          <p:cNvPr id="6" name="Picture 5" descr="MDAnderson-Master-Logo_Texas_V_Tagline_RGB-REV.png">
            <a:extLst>
              <a:ext uri="{FF2B5EF4-FFF2-40B4-BE49-F238E27FC236}">
                <a16:creationId xmlns:a16="http://schemas.microsoft.com/office/drawing/2014/main" id="{493D0407-6C82-4154-914A-599617B95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39" y="315846"/>
            <a:ext cx="3365014" cy="1629973"/>
          </a:xfrm>
          <a:prstGeom prst="rect">
            <a:avLst/>
          </a:prstGeom>
        </p:spPr>
      </p:pic>
    </p:spTree>
    <p:extLst>
      <p:ext uri="{BB962C8B-B14F-4D97-AF65-F5344CB8AC3E}">
        <p14:creationId xmlns:p14="http://schemas.microsoft.com/office/powerpoint/2010/main" val="722702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2D930EA-690C-40B4-8B38-5A5BB35EDB7F}"/>
              </a:ext>
            </a:extLst>
          </p:cNvPr>
          <p:cNvGrpSpPr/>
          <p:nvPr/>
        </p:nvGrpSpPr>
        <p:grpSpPr>
          <a:xfrm>
            <a:off x="63500" y="79726"/>
            <a:ext cx="12074739" cy="629339"/>
            <a:chOff x="128705" y="1011199"/>
            <a:chExt cx="12074739" cy="629339"/>
          </a:xfrm>
        </p:grpSpPr>
        <p:sp>
          <p:nvSpPr>
            <p:cNvPr id="3" name="Rectangle 2">
              <a:extLst>
                <a:ext uri="{FF2B5EF4-FFF2-40B4-BE49-F238E27FC236}">
                  <a16:creationId xmlns:a16="http://schemas.microsoft.com/office/drawing/2014/main" id="{EBAAF2A2-B65D-4F27-BE1E-C06039DA81C2}"/>
                </a:ext>
              </a:extLst>
            </p:cNvPr>
            <p:cNvSpPr/>
            <p:nvPr/>
          </p:nvSpPr>
          <p:spPr>
            <a:xfrm>
              <a:off x="128705" y="1351101"/>
              <a:ext cx="11704320" cy="45719"/>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pic>
          <p:nvPicPr>
            <p:cNvPr id="4" name="Picture 3" descr="camel_logo_notext_transparent.tif">
              <a:extLst>
                <a:ext uri="{FF2B5EF4-FFF2-40B4-BE49-F238E27FC236}">
                  <a16:creationId xmlns:a16="http://schemas.microsoft.com/office/drawing/2014/main" id="{5EAC3549-3D05-40A6-91E2-8785AE072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5821" y="1065325"/>
              <a:ext cx="957623" cy="575213"/>
            </a:xfrm>
            <a:prstGeom prst="rect">
              <a:avLst/>
            </a:prstGeom>
          </p:spPr>
        </p:pic>
        <p:pic>
          <p:nvPicPr>
            <p:cNvPr id="5" name="Picture 4" descr="mda.png">
              <a:extLst>
                <a:ext uri="{FF2B5EF4-FFF2-40B4-BE49-F238E27FC236}">
                  <a16:creationId xmlns:a16="http://schemas.microsoft.com/office/drawing/2014/main" id="{271620E4-497A-40B8-9F88-DCD11EF1D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06" y="1011199"/>
              <a:ext cx="3050391" cy="316991"/>
            </a:xfrm>
            <a:prstGeom prst="rect">
              <a:avLst/>
            </a:prstGeom>
          </p:spPr>
        </p:pic>
      </p:grpSp>
      <p:sp>
        <p:nvSpPr>
          <p:cNvPr id="6" name="Text Box 114">
            <a:extLst>
              <a:ext uri="{FF2B5EF4-FFF2-40B4-BE49-F238E27FC236}">
                <a16:creationId xmlns:a16="http://schemas.microsoft.com/office/drawing/2014/main" id="{52CBC4B7-C1A3-4BDB-A3CB-4D9A695A573C}"/>
              </a:ext>
            </a:extLst>
          </p:cNvPr>
          <p:cNvSpPr txBox="1">
            <a:spLocks noChangeArrowheads="1"/>
          </p:cNvSpPr>
          <p:nvPr/>
        </p:nvSpPr>
        <p:spPr bwMode="auto">
          <a:xfrm>
            <a:off x="209266" y="471904"/>
            <a:ext cx="11704320" cy="6494085"/>
          </a:xfrm>
          <a:prstGeom prst="rect">
            <a:avLst/>
          </a:prstGeom>
          <a:noFill/>
          <a:ln w="9525">
            <a:noFill/>
            <a:miter lim="800000"/>
            <a:headEnd/>
            <a:tailEnd/>
          </a:ln>
        </p:spPr>
        <p:txBody>
          <a:bodyPr wrap="square">
            <a:prstTxWarp prst="textNoShape">
              <a:avLst/>
            </a:prstTxWarp>
            <a:spAutoFit/>
          </a:bodyPr>
          <a:lstStyle/>
          <a:p>
            <a:pPr algn="ctr"/>
            <a:r>
              <a:rPr lang="en-US" sz="2400" b="1" u="sng" dirty="0">
                <a:solidFill>
                  <a:srgbClr val="000000"/>
                </a:solidFill>
                <a:latin typeface="Arial" panose="020B0604020202020204" pitchFamily="34" charset="0"/>
                <a:cs typeface="Arial" panose="020B0604020202020204" pitchFamily="34" charset="0"/>
              </a:rPr>
              <a:t>References</a:t>
            </a:r>
          </a:p>
          <a:p>
            <a:endParaRPr lang="en-US" sz="1400" dirty="0">
              <a:solidFill>
                <a:srgbClr val="000000"/>
              </a:solidFill>
              <a:latin typeface="Arial" panose="020B0604020202020204" pitchFamily="34" charset="0"/>
              <a:cs typeface="Arial" panose="020B0604020202020204" pitchFamily="34" charset="0"/>
            </a:endParaRPr>
          </a:p>
          <a:p>
            <a:pPr marL="342900" indent="-342900">
              <a:buAutoNum type="arabicPeriod"/>
            </a:pPr>
            <a:r>
              <a:rPr lang="en-US" sz="1400" dirty="0">
                <a:solidFill>
                  <a:srgbClr val="000000"/>
                </a:solidFill>
                <a:latin typeface="Arial" panose="020B0604020202020204" pitchFamily="34" charset="0"/>
                <a:cs typeface="Arial" panose="020B0604020202020204" pitchFamily="34" charset="0"/>
              </a:rPr>
              <a:t>Yao J, Wang C, Raymond C, Bergstrom B, Chen X, Das K, Kim ZS, Le AN, Lim MW, Pham JAN, </a:t>
            </a:r>
            <a:r>
              <a:rPr lang="en-US" sz="1400" dirty="0" err="1">
                <a:solidFill>
                  <a:srgbClr val="000000"/>
                </a:solidFill>
                <a:latin typeface="Arial" panose="020B0604020202020204" pitchFamily="34" charset="0"/>
                <a:cs typeface="Arial" panose="020B0604020202020204" pitchFamily="34" charset="0"/>
              </a:rPr>
              <a:t>Prusan</a:t>
            </a:r>
            <a:r>
              <a:rPr lang="en-US" sz="1400" dirty="0">
                <a:solidFill>
                  <a:srgbClr val="000000"/>
                </a:solidFill>
                <a:latin typeface="Arial" panose="020B0604020202020204" pitchFamily="34" charset="0"/>
                <a:cs typeface="Arial" panose="020B0604020202020204" pitchFamily="34" charset="0"/>
              </a:rPr>
              <a:t> JD, Rao SS, Nathanson DA, Ellingson BM.  </a:t>
            </a:r>
            <a:r>
              <a:rPr lang="en-US" sz="1400" b="1" dirty="0">
                <a:solidFill>
                  <a:srgbClr val="000000"/>
                </a:solidFill>
                <a:latin typeface="Arial" panose="020B0604020202020204" pitchFamily="34" charset="0"/>
                <a:cs typeface="Arial" panose="020B0604020202020204" pitchFamily="34" charset="0"/>
              </a:rPr>
              <a:t>A physical phantom </a:t>
            </a:r>
            <a:r>
              <a:rPr lang="en-US" sz="1400" dirty="0">
                <a:solidFill>
                  <a:srgbClr val="000000"/>
                </a:solidFill>
                <a:latin typeface="Arial" panose="020B0604020202020204" pitchFamily="34" charset="0"/>
                <a:cs typeface="Arial" panose="020B0604020202020204" pitchFamily="34" charset="0"/>
              </a:rPr>
              <a:t>for amine chemical exchange saturation transfer (CEST) MRI.  MAGMA 2021;34:569-580. DOI: 10.1007/s10334-020-00902-z</a:t>
            </a:r>
          </a:p>
          <a:p>
            <a:pPr marL="342900" indent="-342900">
              <a:buAutoNum type="arabicPeriod"/>
            </a:pPr>
            <a:r>
              <a:rPr lang="it-IT" sz="1400" dirty="0">
                <a:solidFill>
                  <a:srgbClr val="000000"/>
                </a:solidFill>
                <a:latin typeface="Arial" panose="020B0604020202020204" pitchFamily="34" charset="0"/>
                <a:cs typeface="Arial" panose="020B0604020202020204" pitchFamily="34" charset="0"/>
              </a:rPr>
              <a:t> Delli Castelli D, Terreno E, Aime S. </a:t>
            </a:r>
            <a:r>
              <a:rPr lang="it-IT" sz="1400" b="1" dirty="0">
                <a:solidFill>
                  <a:srgbClr val="000000"/>
                </a:solidFill>
                <a:latin typeface="Arial" panose="020B0604020202020204" pitchFamily="34" charset="0"/>
                <a:cs typeface="Arial" panose="020B0604020202020204" pitchFamily="34" charset="0"/>
              </a:rPr>
              <a:t>Yb(III)-HPDO3A</a:t>
            </a:r>
            <a:r>
              <a:rPr lang="it-IT" sz="1400" dirty="0">
                <a:solidFill>
                  <a:srgbClr val="000000"/>
                </a:solidFill>
                <a:latin typeface="Arial" panose="020B0604020202020204" pitchFamily="34" charset="0"/>
                <a:cs typeface="Arial" panose="020B0604020202020204" pitchFamily="34" charset="0"/>
              </a:rPr>
              <a:t>: a dual pH- andtemperature responsive CEST agent. Angew Chem Int Ed Engl 2011;50:1798–1800. DOI: 10.1002/ange.201007105</a:t>
            </a:r>
          </a:p>
          <a:p>
            <a:pPr marL="342900" indent="-342900">
              <a:buAutoNum type="arabicPeriod"/>
            </a:pPr>
            <a:r>
              <a:rPr lang="en-US" sz="1400" dirty="0">
                <a:latin typeface="Arial" panose="020B0604020202020204" pitchFamily="34" charset="0"/>
                <a:cs typeface="Arial" panose="020B0604020202020204" pitchFamily="34" charset="0"/>
              </a:rPr>
              <a:t>Aime S, </a:t>
            </a:r>
            <a:r>
              <a:rPr lang="en-US" sz="1400" dirty="0" err="1">
                <a:latin typeface="Arial" panose="020B0604020202020204" pitchFamily="34" charset="0"/>
                <a:cs typeface="Arial" panose="020B0604020202020204" pitchFamily="34" charset="0"/>
              </a:rPr>
              <a:t>Calabi</a:t>
            </a:r>
            <a:r>
              <a:rPr lang="en-US" sz="1400" dirty="0">
                <a:latin typeface="Arial" panose="020B0604020202020204" pitchFamily="34" charset="0"/>
                <a:cs typeface="Arial" panose="020B0604020202020204" pitchFamily="34" charset="0"/>
              </a:rPr>
              <a:t> L, Biondi L, De Miranda M, </a:t>
            </a:r>
            <a:r>
              <a:rPr lang="en-US" sz="1400" dirty="0" err="1">
                <a:latin typeface="Arial" panose="020B0604020202020204" pitchFamily="34" charset="0"/>
                <a:cs typeface="Arial" panose="020B0604020202020204" pitchFamily="34" charset="0"/>
              </a:rPr>
              <a:t>Ghelli</a:t>
            </a:r>
            <a:r>
              <a:rPr lang="en-US" sz="1400" dirty="0">
                <a:latin typeface="Arial" panose="020B0604020202020204" pitchFamily="34" charset="0"/>
                <a:cs typeface="Arial" panose="020B0604020202020204" pitchFamily="34" charset="0"/>
              </a:rPr>
              <a:t> S, </a:t>
            </a:r>
            <a:r>
              <a:rPr lang="en-US" sz="1400" dirty="0" err="1">
                <a:latin typeface="Arial" panose="020B0604020202020204" pitchFamily="34" charset="0"/>
                <a:cs typeface="Arial" panose="020B0604020202020204" pitchFamily="34" charset="0"/>
              </a:rPr>
              <a:t>Paleari</a:t>
            </a:r>
            <a:r>
              <a:rPr lang="en-US" sz="1400" dirty="0">
                <a:latin typeface="Arial" panose="020B0604020202020204" pitchFamily="34" charset="0"/>
                <a:cs typeface="Arial" panose="020B0604020202020204" pitchFamily="34" charset="0"/>
              </a:rPr>
              <a:t> L, </a:t>
            </a:r>
            <a:r>
              <a:rPr lang="en-US" sz="1400" dirty="0" err="1">
                <a:latin typeface="Arial" panose="020B0604020202020204" pitchFamily="34" charset="0"/>
                <a:cs typeface="Arial" panose="020B0604020202020204" pitchFamily="34" charset="0"/>
              </a:rPr>
              <a:t>Rebaudengo</a:t>
            </a:r>
            <a:r>
              <a:rPr lang="en-US" sz="1400" dirty="0">
                <a:latin typeface="Arial" panose="020B0604020202020204" pitchFamily="34" charset="0"/>
                <a:cs typeface="Arial" panose="020B0604020202020204" pitchFamily="34" charset="0"/>
              </a:rPr>
              <a:t> C, </a:t>
            </a:r>
            <a:r>
              <a:rPr lang="en-US" sz="1400" dirty="0" err="1">
                <a:latin typeface="Arial" panose="020B0604020202020204" pitchFamily="34" charset="0"/>
                <a:cs typeface="Arial" panose="020B0604020202020204" pitchFamily="34" charset="0"/>
              </a:rPr>
              <a:t>Terreno</a:t>
            </a:r>
            <a:r>
              <a:rPr lang="en-US" sz="1400" dirty="0">
                <a:latin typeface="Arial" panose="020B0604020202020204" pitchFamily="34" charset="0"/>
                <a:cs typeface="Arial" panose="020B0604020202020204" pitchFamily="34" charset="0"/>
              </a:rPr>
              <a:t> E. </a:t>
            </a:r>
            <a:r>
              <a:rPr lang="en-US" sz="1400" b="1" dirty="0" err="1">
                <a:latin typeface="Arial" panose="020B0604020202020204" pitchFamily="34" charset="0"/>
                <a:cs typeface="Arial" panose="020B0604020202020204" pitchFamily="34" charset="0"/>
              </a:rPr>
              <a:t>Iopamidol</a:t>
            </a:r>
            <a:r>
              <a:rPr lang="en-US" sz="1400" dirty="0">
                <a:latin typeface="Arial" panose="020B0604020202020204" pitchFamily="34" charset="0"/>
                <a:cs typeface="Arial" panose="020B0604020202020204" pitchFamily="34" charset="0"/>
              </a:rPr>
              <a:t>: exploring the potential use of a well-established X-ray contrast agent for MRI. </a:t>
            </a:r>
            <a:r>
              <a:rPr lang="en-US" sz="1400" i="1" dirty="0" err="1">
                <a:latin typeface="Arial" panose="020B0604020202020204" pitchFamily="34" charset="0"/>
                <a:cs typeface="Arial" panose="020B0604020202020204" pitchFamily="34" charset="0"/>
              </a:rPr>
              <a:t>Magn</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Reson</a:t>
            </a:r>
            <a:r>
              <a:rPr lang="en-US" sz="1400" i="1" dirty="0">
                <a:latin typeface="Arial" panose="020B0604020202020204" pitchFamily="34" charset="0"/>
                <a:cs typeface="Arial" panose="020B0604020202020204" pitchFamily="34" charset="0"/>
              </a:rPr>
              <a:t> Med</a:t>
            </a:r>
            <a:r>
              <a:rPr lang="en-US" sz="1400" dirty="0">
                <a:latin typeface="Arial" panose="020B0604020202020204" pitchFamily="34" charset="0"/>
                <a:cs typeface="Arial" panose="020B0604020202020204" pitchFamily="34" charset="0"/>
              </a:rPr>
              <a:t> 2005; </a:t>
            </a:r>
            <a:r>
              <a:rPr lang="en-US" sz="1400" b="1" dirty="0">
                <a:latin typeface="Arial" panose="020B0604020202020204" pitchFamily="34" charset="0"/>
                <a:cs typeface="Arial" panose="020B0604020202020204" pitchFamily="34" charset="0"/>
              </a:rPr>
              <a:t>53</a:t>
            </a:r>
            <a:r>
              <a:rPr lang="en-US" sz="1400" dirty="0">
                <a:latin typeface="Arial" panose="020B0604020202020204" pitchFamily="34" charset="0"/>
                <a:cs typeface="Arial" panose="020B0604020202020204" pitchFamily="34" charset="0"/>
              </a:rPr>
              <a:t>: 830–834. DOI: 10.1002/mrm.20441</a:t>
            </a:r>
          </a:p>
          <a:p>
            <a:pPr marL="342900" indent="-342900">
              <a:buAutoNum type="arabicPeriod"/>
            </a:pPr>
            <a:r>
              <a:rPr lang="en-US" sz="1400" dirty="0">
                <a:solidFill>
                  <a:srgbClr val="000000"/>
                </a:solidFill>
                <a:latin typeface="Arial" panose="020B0604020202020204" pitchFamily="34" charset="0"/>
                <a:cs typeface="Arial" panose="020B0604020202020204" pitchFamily="34" charset="0"/>
              </a:rPr>
              <a:t>Liang Y, Bar-Shir A, Song X, Gilad A, Walczak P, Bulte JWM. Label-free imaging of </a:t>
            </a:r>
            <a:r>
              <a:rPr lang="en-US" sz="1400" b="1" dirty="0">
                <a:solidFill>
                  <a:srgbClr val="000000"/>
                </a:solidFill>
                <a:latin typeface="Arial" panose="020B0604020202020204" pitchFamily="34" charset="0"/>
                <a:cs typeface="Arial" panose="020B0604020202020204" pitchFamily="34" charset="0"/>
              </a:rPr>
              <a:t>gelatin</a:t>
            </a:r>
            <a:r>
              <a:rPr lang="en-US" sz="1400" dirty="0">
                <a:solidFill>
                  <a:srgbClr val="000000"/>
                </a:solidFill>
                <a:latin typeface="Arial" panose="020B0604020202020204" pitchFamily="34" charset="0"/>
                <a:cs typeface="Arial" panose="020B0604020202020204" pitchFamily="34" charset="0"/>
              </a:rPr>
              <a:t>-containing hydrogel scaffolds.  J Biomaterials 2014;42:144-150. DOI: 10.1016/j.biomaterials.2014.11.050</a:t>
            </a:r>
          </a:p>
          <a:p>
            <a:pPr marL="342900" indent="-342900">
              <a:buFontTx/>
              <a:buAutoNum type="arabicPeriod"/>
            </a:pPr>
            <a:r>
              <a:rPr lang="en-US" sz="1400" dirty="0">
                <a:latin typeface="Arial" panose="020B0604020202020204" pitchFamily="34" charset="0"/>
                <a:cs typeface="Arial" panose="020B0604020202020204" pitchFamily="34" charset="0"/>
              </a:rPr>
              <a:t>McMahon M, Gilad A, Zhou J, Sun PZ, Bulte J, van Zijl PC. Quantifying exchange rates in chemical exchange saturation transfer agents using the saturation time and saturation power dependencies of the magnetization transfer effect on the magnetic resonance imaging signal (QUEST and QUESP): pH calibration for </a:t>
            </a:r>
            <a:r>
              <a:rPr lang="en-US" sz="1400" b="1" dirty="0">
                <a:latin typeface="Arial" panose="020B0604020202020204" pitchFamily="34" charset="0"/>
                <a:cs typeface="Arial" panose="020B0604020202020204" pitchFamily="34" charset="0"/>
              </a:rPr>
              <a:t>poly-L-lysine</a:t>
            </a:r>
            <a:r>
              <a:rPr lang="en-US" sz="1400" dirty="0">
                <a:latin typeface="Arial" panose="020B0604020202020204" pitchFamily="34" charset="0"/>
                <a:cs typeface="Arial" panose="020B0604020202020204" pitchFamily="34" charset="0"/>
              </a:rPr>
              <a:t> and a starburst dendrimer. </a:t>
            </a:r>
            <a:r>
              <a:rPr lang="en-US" sz="1400" dirty="0" err="1">
                <a:latin typeface="Arial" panose="020B0604020202020204" pitchFamily="34" charset="0"/>
                <a:cs typeface="Arial" panose="020B0604020202020204" pitchFamily="34" charset="0"/>
              </a:rPr>
              <a:t>Magn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Reson</a:t>
            </a:r>
            <a:r>
              <a:rPr lang="en-US" sz="1400" dirty="0">
                <a:latin typeface="Arial" panose="020B0604020202020204" pitchFamily="34" charset="0"/>
                <a:cs typeface="Arial" panose="020B0604020202020204" pitchFamily="34" charset="0"/>
              </a:rPr>
              <a:t> Med 2006;55:836 – 847. DOI: 10.1002/mrm.20818</a:t>
            </a:r>
          </a:p>
          <a:p>
            <a:pPr marL="342900" indent="-342900">
              <a:buAutoNum type="arabicPeriod"/>
            </a:pPr>
            <a:r>
              <a:rPr lang="en-US" sz="1400" dirty="0" err="1">
                <a:solidFill>
                  <a:srgbClr val="000000"/>
                </a:solidFill>
                <a:latin typeface="Arial" panose="020B0604020202020204" pitchFamily="34" charset="0"/>
                <a:cs typeface="Arial" panose="020B0604020202020204" pitchFamily="34" charset="0"/>
              </a:rPr>
              <a:t>Haris</a:t>
            </a:r>
            <a:r>
              <a:rPr lang="en-US" sz="1400" dirty="0">
                <a:solidFill>
                  <a:srgbClr val="000000"/>
                </a:solidFill>
                <a:latin typeface="Arial" panose="020B0604020202020204" pitchFamily="34" charset="0"/>
                <a:cs typeface="Arial" panose="020B0604020202020204" pitchFamily="34" charset="0"/>
              </a:rPr>
              <a:t> M, Nanga RPR, Singh A, Cai K, Kogan F, Hariharan H, Reddy R. Exchange rates of </a:t>
            </a:r>
            <a:r>
              <a:rPr lang="en-US" sz="1400" b="1" dirty="0">
                <a:solidFill>
                  <a:srgbClr val="000000"/>
                </a:solidFill>
                <a:latin typeface="Arial" panose="020B0604020202020204" pitchFamily="34" charset="0"/>
                <a:cs typeface="Arial" panose="020B0604020202020204" pitchFamily="34" charset="0"/>
              </a:rPr>
              <a:t>creatine</a:t>
            </a:r>
            <a:r>
              <a:rPr lang="en-US" sz="1400" dirty="0">
                <a:solidFill>
                  <a:srgbClr val="000000"/>
                </a:solidFill>
                <a:latin typeface="Arial" panose="020B0604020202020204" pitchFamily="34" charset="0"/>
                <a:cs typeface="Arial" panose="020B0604020202020204" pitchFamily="34" charset="0"/>
              </a:rPr>
              <a:t> kinase metabolites: Feasibility of imaging creatine by chemical exchange saturation transfer MRI. NMR Biomed 2012;25:1305-1309. DOI: 10.1002/nbm.2792. DOI: </a:t>
            </a:r>
            <a:r>
              <a:rPr lang="en-US" sz="1400" dirty="0">
                <a:latin typeface="Arial" panose="020B0604020202020204" pitchFamily="34" charset="0"/>
                <a:cs typeface="Arial" panose="020B0604020202020204" pitchFamily="34" charset="0"/>
              </a:rPr>
              <a:t>10.1002/nbm.2792</a:t>
            </a:r>
            <a:endParaRPr lang="en-US" sz="1400" dirty="0">
              <a:solidFill>
                <a:srgbClr val="000000"/>
              </a:solidFill>
              <a:latin typeface="Arial" panose="020B0604020202020204" pitchFamily="34" charset="0"/>
              <a:cs typeface="Arial" panose="020B0604020202020204" pitchFamily="34" charset="0"/>
            </a:endParaRPr>
          </a:p>
          <a:p>
            <a:pPr marL="342900" indent="-342900">
              <a:buAutoNum type="arabicPeriod"/>
            </a:pPr>
            <a:r>
              <a:rPr lang="en-US" sz="1400" dirty="0">
                <a:latin typeface="Arial" panose="020B0604020202020204" pitchFamily="34" charset="0"/>
                <a:cs typeface="Arial" panose="020B0604020202020204" pitchFamily="34" charset="0"/>
              </a:rPr>
              <a:t>van Zijl PC, Jones CK, Ren J, Malloy CR, Sherry AD. MRI detection of glycogen in vivo by using chemical exchange saturation transfer imaging (</a:t>
            </a:r>
            <a:r>
              <a:rPr lang="en-US" sz="1400" dirty="0" err="1">
                <a:latin typeface="Arial" panose="020B0604020202020204" pitchFamily="34" charset="0"/>
                <a:cs typeface="Arial" panose="020B0604020202020204" pitchFamily="34" charset="0"/>
              </a:rPr>
              <a:t>glycoCEST</a:t>
            </a:r>
            <a:r>
              <a:rPr lang="en-US" sz="1400" dirty="0">
                <a:latin typeface="Arial" panose="020B0604020202020204" pitchFamily="34" charset="0"/>
                <a:cs typeface="Arial" panose="020B0604020202020204" pitchFamily="34" charset="0"/>
              </a:rPr>
              <a:t>). Proc Natl </a:t>
            </a:r>
            <a:r>
              <a:rPr lang="en-US" sz="1400" dirty="0" err="1">
                <a:latin typeface="Arial" panose="020B0604020202020204" pitchFamily="34" charset="0"/>
                <a:cs typeface="Arial" panose="020B0604020202020204" pitchFamily="34" charset="0"/>
              </a:rPr>
              <a:t>Acad</a:t>
            </a:r>
            <a:r>
              <a:rPr lang="en-US" sz="1400" dirty="0">
                <a:latin typeface="Arial" panose="020B0604020202020204" pitchFamily="34" charset="0"/>
                <a:cs typeface="Arial" panose="020B0604020202020204" pitchFamily="34" charset="0"/>
              </a:rPr>
              <a:t> Sci USA 2007;104:4359–4364. DOI: 10.1073/pnas.0700281104.</a:t>
            </a:r>
            <a:endParaRPr lang="en-US" sz="1400" dirty="0">
              <a:solidFill>
                <a:srgbClr val="000000"/>
              </a:solidFill>
              <a:latin typeface="Arial" panose="020B0604020202020204" pitchFamily="34" charset="0"/>
              <a:cs typeface="Arial" panose="020B0604020202020204" pitchFamily="34" charset="0"/>
            </a:endParaRPr>
          </a:p>
          <a:p>
            <a:pPr marL="342900" indent="-342900">
              <a:buAutoNum type="arabicPeriod"/>
            </a:pPr>
            <a:r>
              <a:rPr lang="en-US" sz="1400" dirty="0">
                <a:latin typeface="Arial" panose="020B0604020202020204" pitchFamily="34" charset="0"/>
                <a:cs typeface="Arial" panose="020B0604020202020204" pitchFamily="34" charset="0"/>
              </a:rPr>
              <a:t>Chan KW, McMahon MT, Kato Y, Liu G, Bulte JW, Bhujwalla ZM, </a:t>
            </a:r>
            <a:r>
              <a:rPr lang="en-US" sz="1400" dirty="0" err="1">
                <a:latin typeface="Arial" panose="020B0604020202020204" pitchFamily="34" charset="0"/>
                <a:cs typeface="Arial" panose="020B0604020202020204" pitchFamily="34" charset="0"/>
              </a:rPr>
              <a:t>Artemov</a:t>
            </a:r>
            <a:r>
              <a:rPr lang="en-US" sz="1400" dirty="0">
                <a:latin typeface="Arial" panose="020B0604020202020204" pitchFamily="34" charset="0"/>
                <a:cs typeface="Arial" panose="020B0604020202020204" pitchFamily="34" charset="0"/>
              </a:rPr>
              <a:t> D, van Zijl PC (2012) Natural </a:t>
            </a:r>
            <a:r>
              <a:rPr lang="en-US" sz="1400" b="1" cap="all" dirty="0">
                <a:latin typeface="Arial" panose="020B0604020202020204" pitchFamily="34" charset="0"/>
                <a:cs typeface="Arial" panose="020B0604020202020204" pitchFamily="34" charset="0"/>
              </a:rPr>
              <a:t>D</a:t>
            </a:r>
            <a:r>
              <a:rPr lang="en-US" sz="1400" b="1" dirty="0">
                <a:latin typeface="Arial" panose="020B0604020202020204" pitchFamily="34" charset="0"/>
                <a:cs typeface="Arial" panose="020B0604020202020204" pitchFamily="34" charset="0"/>
              </a:rPr>
              <a:t>-glucose</a:t>
            </a:r>
            <a:r>
              <a:rPr lang="en-US" sz="1400" dirty="0">
                <a:latin typeface="Arial" panose="020B0604020202020204" pitchFamily="34" charset="0"/>
                <a:cs typeface="Arial" panose="020B0604020202020204" pitchFamily="34" charset="0"/>
              </a:rPr>
              <a:t> as a biodegradable MRI contrast agent for detecting cancer. </a:t>
            </a:r>
            <a:r>
              <a:rPr lang="en-US" sz="1400" dirty="0" err="1">
                <a:latin typeface="Arial" panose="020B0604020202020204" pitchFamily="34" charset="0"/>
                <a:cs typeface="Arial" panose="020B0604020202020204" pitchFamily="34" charset="0"/>
              </a:rPr>
              <a:t>Magn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Reson</a:t>
            </a:r>
            <a:r>
              <a:rPr lang="en-US" sz="1400" dirty="0">
                <a:latin typeface="Arial" panose="020B0604020202020204" pitchFamily="34" charset="0"/>
                <a:cs typeface="Arial" panose="020B0604020202020204" pitchFamily="34" charset="0"/>
              </a:rPr>
              <a:t> Med 2012;68:1764–1773.</a:t>
            </a:r>
            <a:endParaRPr lang="en-US" sz="1400" dirty="0">
              <a:solidFill>
                <a:srgbClr val="000000"/>
              </a:solidFill>
              <a:latin typeface="Arial" panose="020B0604020202020204" pitchFamily="34" charset="0"/>
              <a:cs typeface="Arial" panose="020B0604020202020204" pitchFamily="34" charset="0"/>
            </a:endParaRPr>
          </a:p>
          <a:p>
            <a:pPr marL="342900" indent="-342900">
              <a:buAutoNum type="arabicPeriod"/>
            </a:pPr>
            <a:r>
              <a:rPr lang="en-US" sz="1400" dirty="0" err="1">
                <a:solidFill>
                  <a:srgbClr val="000000"/>
                </a:solidFill>
                <a:latin typeface="Arial" panose="020B0604020202020204" pitchFamily="34" charset="0"/>
                <a:cs typeface="Arial" panose="020B0604020202020204" pitchFamily="34" charset="0"/>
              </a:rPr>
              <a:t>Wermster</a:t>
            </a:r>
            <a:r>
              <a:rPr lang="en-US" sz="1400" dirty="0">
                <a:solidFill>
                  <a:srgbClr val="000000"/>
                </a:solidFill>
                <a:latin typeface="Arial" panose="020B0604020202020204" pitchFamily="34" charset="0"/>
                <a:cs typeface="Arial" panose="020B0604020202020204" pitchFamily="34" charset="0"/>
              </a:rPr>
              <a:t> FC, Maus B, </a:t>
            </a:r>
            <a:r>
              <a:rPr lang="en-US" sz="1400" dirty="0" err="1">
                <a:solidFill>
                  <a:srgbClr val="000000"/>
                </a:solidFill>
                <a:latin typeface="Arial" panose="020B0604020202020204" pitchFamily="34" charset="0"/>
                <a:cs typeface="Arial" panose="020B0604020202020204" pitchFamily="34" charset="0"/>
              </a:rPr>
              <a:t>Portner</a:t>
            </a:r>
            <a:r>
              <a:rPr lang="en-US" sz="1400" dirty="0">
                <a:solidFill>
                  <a:srgbClr val="000000"/>
                </a:solidFill>
                <a:latin typeface="Arial" panose="020B0604020202020204" pitchFamily="34" charset="0"/>
                <a:cs typeface="Arial" panose="020B0604020202020204" pitchFamily="34" charset="0"/>
              </a:rPr>
              <a:t> HO, Dreher W, Bock C. CO</a:t>
            </a:r>
            <a:r>
              <a:rPr lang="en-US" sz="1400" baseline="-25000" dirty="0">
                <a:solidFill>
                  <a:srgbClr val="000000"/>
                </a:solidFill>
                <a:latin typeface="Arial" panose="020B0604020202020204" pitchFamily="34" charset="0"/>
                <a:cs typeface="Arial" panose="020B0604020202020204" pitchFamily="34" charset="0"/>
              </a:rPr>
              <a:t>2</a:t>
            </a:r>
            <a:r>
              <a:rPr lang="en-US" sz="1400" dirty="0">
                <a:solidFill>
                  <a:srgbClr val="000000"/>
                </a:solidFill>
                <a:latin typeface="Arial" panose="020B0604020202020204" pitchFamily="34" charset="0"/>
                <a:cs typeface="Arial" panose="020B0604020202020204" pitchFamily="34" charset="0"/>
              </a:rPr>
              <a:t> induced </a:t>
            </a:r>
            <a:r>
              <a:rPr lang="en-US" sz="1400" dirty="0" err="1">
                <a:solidFill>
                  <a:srgbClr val="000000"/>
                </a:solidFill>
                <a:latin typeface="Arial" panose="020B0604020202020204" pitchFamily="34" charset="0"/>
                <a:cs typeface="Arial" panose="020B0604020202020204" pitchFamily="34" charset="0"/>
              </a:rPr>
              <a:t>pHi</a:t>
            </a:r>
            <a:r>
              <a:rPr lang="en-US" sz="1400" dirty="0">
                <a:solidFill>
                  <a:srgbClr val="000000"/>
                </a:solidFill>
                <a:latin typeface="Arial" panose="020B0604020202020204" pitchFamily="34" charset="0"/>
                <a:cs typeface="Arial" panose="020B0604020202020204" pitchFamily="34" charset="0"/>
              </a:rPr>
              <a:t> changes in the brain of polar fish: A </a:t>
            </a:r>
            <a:r>
              <a:rPr lang="en-US" sz="1400" b="1" dirty="0" err="1">
                <a:solidFill>
                  <a:srgbClr val="000000"/>
                </a:solidFill>
                <a:latin typeface="Arial" panose="020B0604020202020204" pitchFamily="34" charset="0"/>
                <a:cs typeface="Arial" panose="020B0604020202020204" pitchFamily="34" charset="0"/>
              </a:rPr>
              <a:t>TauCEST</a:t>
            </a:r>
            <a:r>
              <a:rPr lang="en-US" sz="1400" dirty="0">
                <a:solidFill>
                  <a:srgbClr val="000000"/>
                </a:solidFill>
                <a:latin typeface="Arial" panose="020B0604020202020204" pitchFamily="34" charset="0"/>
                <a:cs typeface="Arial" panose="020B0604020202020204" pitchFamily="34" charset="0"/>
              </a:rPr>
              <a:t> application.  NMR Biomed 201831:e3955.  DOI:10.1002/nbm.3955</a:t>
            </a:r>
          </a:p>
          <a:p>
            <a:pPr marL="342900" indent="-342900">
              <a:buAutoNum type="arabicPeriod"/>
            </a:pPr>
            <a:r>
              <a:rPr lang="en-US" sz="1400" dirty="0">
                <a:solidFill>
                  <a:srgbClr val="000000"/>
                </a:solidFill>
                <a:latin typeface="Arial" panose="020B0604020202020204" pitchFamily="34" charset="0"/>
                <a:cs typeface="Arial" panose="020B0604020202020204" pitchFamily="34" charset="0"/>
              </a:rPr>
              <a:t>Lee JS, Xia D, Jerschow A, </a:t>
            </a:r>
            <a:r>
              <a:rPr lang="en-US" sz="1400" dirty="0" err="1">
                <a:solidFill>
                  <a:srgbClr val="000000"/>
                </a:solidFill>
                <a:latin typeface="Arial" panose="020B0604020202020204" pitchFamily="34" charset="0"/>
                <a:cs typeface="Arial" panose="020B0604020202020204" pitchFamily="34" charset="0"/>
              </a:rPr>
              <a:t>Regatte</a:t>
            </a:r>
            <a:r>
              <a:rPr lang="en-US" sz="1400" dirty="0">
                <a:solidFill>
                  <a:srgbClr val="000000"/>
                </a:solidFill>
                <a:latin typeface="Arial" panose="020B0604020202020204" pitchFamily="34" charset="0"/>
                <a:cs typeface="Arial" panose="020B0604020202020204" pitchFamily="34" charset="0"/>
              </a:rPr>
              <a:t> R. In vitro study of endogenous agents at 3T and 7T.  Contrast Media </a:t>
            </a:r>
            <a:r>
              <a:rPr lang="en-US" sz="1400" dirty="0" err="1">
                <a:solidFill>
                  <a:srgbClr val="000000"/>
                </a:solidFill>
                <a:latin typeface="Arial" panose="020B0604020202020204" pitchFamily="34" charset="0"/>
                <a:cs typeface="Arial" panose="020B0604020202020204" pitchFamily="34" charset="0"/>
              </a:rPr>
              <a:t>Molec</a:t>
            </a:r>
            <a:r>
              <a:rPr lang="en-US" sz="1400" dirty="0">
                <a:solidFill>
                  <a:srgbClr val="000000"/>
                </a:solidFill>
                <a:latin typeface="Arial" panose="020B0604020202020204" pitchFamily="34" charset="0"/>
                <a:cs typeface="Arial" panose="020B0604020202020204" pitchFamily="34" charset="0"/>
              </a:rPr>
              <a:t> </a:t>
            </a:r>
            <a:r>
              <a:rPr lang="en-US" sz="1400" dirty="0" err="1">
                <a:solidFill>
                  <a:srgbClr val="000000"/>
                </a:solidFill>
                <a:latin typeface="Arial" panose="020B0604020202020204" pitchFamily="34" charset="0"/>
                <a:cs typeface="Arial" panose="020B0604020202020204" pitchFamily="34" charset="0"/>
              </a:rPr>
              <a:t>Imaing</a:t>
            </a:r>
            <a:r>
              <a:rPr lang="en-US" sz="1400" dirty="0">
                <a:solidFill>
                  <a:srgbClr val="000000"/>
                </a:solidFill>
                <a:latin typeface="Arial" panose="020B0604020202020204" pitchFamily="34" charset="0"/>
                <a:cs typeface="Arial" panose="020B0604020202020204" pitchFamily="34" charset="0"/>
              </a:rPr>
              <a:t> 2016;11:4-14. DOI: 10.1002/cmmi.1652.</a:t>
            </a:r>
          </a:p>
          <a:p>
            <a:pPr marL="342900" indent="-342900">
              <a:buAutoNum type="arabicPeriod"/>
            </a:pPr>
            <a:r>
              <a:rPr lang="en-US" sz="1400" dirty="0">
                <a:solidFill>
                  <a:srgbClr val="000000"/>
                </a:solidFill>
                <a:latin typeface="Arial" panose="020B0604020202020204" pitchFamily="34" charset="0"/>
                <a:cs typeface="Arial" panose="020B0604020202020204" pitchFamily="34" charset="0"/>
              </a:rPr>
              <a:t>Keenan KE, </a:t>
            </a:r>
            <a:r>
              <a:rPr lang="en-US" sz="1400" dirty="0" err="1">
                <a:solidFill>
                  <a:srgbClr val="000000"/>
                </a:solidFill>
                <a:latin typeface="Arial" panose="020B0604020202020204" pitchFamily="34" charset="0"/>
                <a:cs typeface="Arial" panose="020B0604020202020204" pitchFamily="34" charset="0"/>
              </a:rPr>
              <a:t>Stupic</a:t>
            </a:r>
            <a:r>
              <a:rPr lang="en-US" sz="1400" dirty="0">
                <a:solidFill>
                  <a:srgbClr val="000000"/>
                </a:solidFill>
                <a:latin typeface="Arial" panose="020B0604020202020204" pitchFamily="34" charset="0"/>
                <a:cs typeface="Arial" panose="020B0604020202020204" pitchFamily="34" charset="0"/>
              </a:rPr>
              <a:t> KF, </a:t>
            </a:r>
            <a:r>
              <a:rPr lang="en-US" sz="1400" dirty="0" err="1">
                <a:solidFill>
                  <a:srgbClr val="000000"/>
                </a:solidFill>
                <a:latin typeface="Arial" panose="020B0604020202020204" pitchFamily="34" charset="0"/>
                <a:cs typeface="Arial" panose="020B0604020202020204" pitchFamily="34" charset="0"/>
              </a:rPr>
              <a:t>Russek</a:t>
            </a:r>
            <a:r>
              <a:rPr lang="en-US" sz="1400" dirty="0">
                <a:solidFill>
                  <a:srgbClr val="000000"/>
                </a:solidFill>
                <a:latin typeface="Arial" panose="020B0604020202020204" pitchFamily="34" charset="0"/>
                <a:cs typeface="Arial" panose="020B0604020202020204" pitchFamily="34" charset="0"/>
              </a:rPr>
              <a:t> SE, </a:t>
            </a:r>
            <a:r>
              <a:rPr lang="en-US" sz="1400" dirty="0" err="1">
                <a:solidFill>
                  <a:srgbClr val="000000"/>
                </a:solidFill>
                <a:latin typeface="Arial" panose="020B0604020202020204" pitchFamily="34" charset="0"/>
                <a:cs typeface="Arial" panose="020B0604020202020204" pitchFamily="34" charset="0"/>
              </a:rPr>
              <a:t>Mirowski</a:t>
            </a:r>
            <a:r>
              <a:rPr lang="en-US" sz="1400" dirty="0">
                <a:solidFill>
                  <a:srgbClr val="000000"/>
                </a:solidFill>
                <a:latin typeface="Arial" panose="020B0604020202020204" pitchFamily="34" charset="0"/>
                <a:cs typeface="Arial" panose="020B0604020202020204" pitchFamily="34" charset="0"/>
              </a:rPr>
              <a:t> E. MRI-visible </a:t>
            </a:r>
            <a:r>
              <a:rPr lang="en-US" sz="1400" b="1" dirty="0">
                <a:solidFill>
                  <a:srgbClr val="000000"/>
                </a:solidFill>
                <a:latin typeface="Arial" panose="020B0604020202020204" pitchFamily="34" charset="0"/>
                <a:cs typeface="Arial" panose="020B0604020202020204" pitchFamily="34" charset="0"/>
              </a:rPr>
              <a:t>liquid crystal thermometer</a:t>
            </a:r>
            <a:r>
              <a:rPr lang="en-US" sz="1400" dirty="0">
                <a:solidFill>
                  <a:srgbClr val="000000"/>
                </a:solidFill>
                <a:latin typeface="Arial" panose="020B0604020202020204" pitchFamily="34" charset="0"/>
                <a:cs typeface="Arial" panose="020B0604020202020204" pitchFamily="34" charset="0"/>
              </a:rPr>
              <a:t>.  </a:t>
            </a:r>
            <a:r>
              <a:rPr lang="en-US" sz="1400" dirty="0" err="1">
                <a:solidFill>
                  <a:srgbClr val="000000"/>
                </a:solidFill>
                <a:latin typeface="Arial" panose="020B0604020202020204" pitchFamily="34" charset="0"/>
                <a:cs typeface="Arial" panose="020B0604020202020204" pitchFamily="34" charset="0"/>
              </a:rPr>
              <a:t>Magn</a:t>
            </a:r>
            <a:r>
              <a:rPr lang="en-US" sz="1400" dirty="0">
                <a:solidFill>
                  <a:srgbClr val="000000"/>
                </a:solidFill>
                <a:latin typeface="Arial" panose="020B0604020202020204" pitchFamily="34" charset="0"/>
                <a:cs typeface="Arial" panose="020B0604020202020204" pitchFamily="34" charset="0"/>
              </a:rPr>
              <a:t> </a:t>
            </a:r>
            <a:r>
              <a:rPr lang="en-US" sz="1400" dirty="0" err="1">
                <a:solidFill>
                  <a:srgbClr val="000000"/>
                </a:solidFill>
                <a:latin typeface="Arial" panose="020B0604020202020204" pitchFamily="34" charset="0"/>
                <a:cs typeface="Arial" panose="020B0604020202020204" pitchFamily="34" charset="0"/>
              </a:rPr>
              <a:t>Reson</a:t>
            </a:r>
            <a:r>
              <a:rPr lang="en-US" sz="1400" dirty="0">
                <a:solidFill>
                  <a:srgbClr val="000000"/>
                </a:solidFill>
                <a:latin typeface="Arial" panose="020B0604020202020204" pitchFamily="34" charset="0"/>
                <a:cs typeface="Arial" panose="020B0604020202020204" pitchFamily="34" charset="0"/>
              </a:rPr>
              <a:t> Med 2020;84:1552-1563. DOI: 10.1002/mrm.28224.</a:t>
            </a:r>
          </a:p>
          <a:p>
            <a:pPr marL="342900" indent="-342900">
              <a:buAutoNum type="arabicPeriod"/>
            </a:pPr>
            <a:r>
              <a:rPr lang="en-US" sz="1400" dirty="0">
                <a:solidFill>
                  <a:srgbClr val="000000"/>
                </a:solidFill>
                <a:latin typeface="Arial" panose="020B0604020202020204" pitchFamily="34" charset="0"/>
                <a:cs typeface="Arial" panose="020B0604020202020204" pitchFamily="34" charset="0"/>
              </a:rPr>
              <a:t>Keenan KE, </a:t>
            </a:r>
            <a:r>
              <a:rPr lang="en-US" sz="1400" dirty="0" err="1">
                <a:solidFill>
                  <a:srgbClr val="000000"/>
                </a:solidFill>
                <a:latin typeface="Arial" panose="020B0604020202020204" pitchFamily="34" charset="0"/>
                <a:cs typeface="Arial" panose="020B0604020202020204" pitchFamily="34" charset="0"/>
              </a:rPr>
              <a:t>Wilmes</a:t>
            </a:r>
            <a:r>
              <a:rPr lang="en-US" sz="1400" dirty="0">
                <a:solidFill>
                  <a:srgbClr val="000000"/>
                </a:solidFill>
                <a:latin typeface="Arial" panose="020B0604020202020204" pitchFamily="34" charset="0"/>
                <a:cs typeface="Arial" panose="020B0604020202020204" pitchFamily="34" charset="0"/>
              </a:rPr>
              <a:t> LJ, </a:t>
            </a:r>
            <a:r>
              <a:rPr lang="en-US" sz="1400" dirty="0" err="1">
                <a:solidFill>
                  <a:srgbClr val="000000"/>
                </a:solidFill>
                <a:latin typeface="Arial" panose="020B0604020202020204" pitchFamily="34" charset="0"/>
                <a:cs typeface="Arial" panose="020B0604020202020204" pitchFamily="34" charset="0"/>
              </a:rPr>
              <a:t>Aliu</a:t>
            </a:r>
            <a:r>
              <a:rPr lang="en-US" sz="1400" dirty="0">
                <a:solidFill>
                  <a:srgbClr val="000000"/>
                </a:solidFill>
                <a:latin typeface="Arial" panose="020B0604020202020204" pitchFamily="34" charset="0"/>
                <a:cs typeface="Arial" panose="020B0604020202020204" pitchFamily="34" charset="0"/>
              </a:rPr>
              <a:t> SO, Newitt DC, Jones EF, Boss MA, </a:t>
            </a:r>
            <a:r>
              <a:rPr lang="en-US" sz="1400" dirty="0" err="1">
                <a:solidFill>
                  <a:srgbClr val="000000"/>
                </a:solidFill>
                <a:latin typeface="Arial" panose="020B0604020202020204" pitchFamily="34" charset="0"/>
                <a:cs typeface="Arial" panose="020B0604020202020204" pitchFamily="34" charset="0"/>
              </a:rPr>
              <a:t>Stupic</a:t>
            </a:r>
            <a:r>
              <a:rPr lang="en-US" sz="1400" dirty="0">
                <a:solidFill>
                  <a:srgbClr val="000000"/>
                </a:solidFill>
                <a:latin typeface="Arial" panose="020B0604020202020204" pitchFamily="34" charset="0"/>
                <a:cs typeface="Arial" panose="020B0604020202020204" pitchFamily="34" charset="0"/>
              </a:rPr>
              <a:t> KF, </a:t>
            </a:r>
            <a:r>
              <a:rPr lang="en-US" sz="1400" dirty="0" err="1">
                <a:solidFill>
                  <a:srgbClr val="000000"/>
                </a:solidFill>
                <a:latin typeface="Arial" panose="020B0604020202020204" pitchFamily="34" charset="0"/>
                <a:cs typeface="Arial" panose="020B0604020202020204" pitchFamily="34" charset="0"/>
              </a:rPr>
              <a:t>Russek</a:t>
            </a:r>
            <a:r>
              <a:rPr lang="en-US" sz="1400" dirty="0">
                <a:solidFill>
                  <a:srgbClr val="000000"/>
                </a:solidFill>
                <a:latin typeface="Arial" panose="020B0604020202020204" pitchFamily="34" charset="0"/>
                <a:cs typeface="Arial" panose="020B0604020202020204" pitchFamily="34" charset="0"/>
              </a:rPr>
              <a:t> SE, </a:t>
            </a:r>
            <a:r>
              <a:rPr lang="en-US" sz="1400" dirty="0" err="1">
                <a:solidFill>
                  <a:srgbClr val="000000"/>
                </a:solidFill>
                <a:latin typeface="Arial" panose="020B0604020202020204" pitchFamily="34" charset="0"/>
                <a:cs typeface="Arial" panose="020B0604020202020204" pitchFamily="34" charset="0"/>
              </a:rPr>
              <a:t>Hylton</a:t>
            </a:r>
            <a:r>
              <a:rPr lang="en-US" sz="1400" dirty="0">
                <a:solidFill>
                  <a:srgbClr val="000000"/>
                </a:solidFill>
                <a:latin typeface="Arial" panose="020B0604020202020204" pitchFamily="34" charset="0"/>
                <a:cs typeface="Arial" panose="020B0604020202020204" pitchFamily="34" charset="0"/>
              </a:rPr>
              <a:t> NM. Design of a </a:t>
            </a:r>
            <a:r>
              <a:rPr lang="en-US" sz="1400" b="1" dirty="0">
                <a:solidFill>
                  <a:srgbClr val="000000"/>
                </a:solidFill>
                <a:latin typeface="Arial" panose="020B0604020202020204" pitchFamily="34" charset="0"/>
                <a:cs typeface="Arial" panose="020B0604020202020204" pitchFamily="34" charset="0"/>
              </a:rPr>
              <a:t>breast phantom </a:t>
            </a:r>
            <a:r>
              <a:rPr lang="en-US" sz="1400" dirty="0">
                <a:solidFill>
                  <a:srgbClr val="000000"/>
                </a:solidFill>
                <a:latin typeface="Arial" panose="020B0604020202020204" pitchFamily="34" charset="0"/>
                <a:cs typeface="Arial" panose="020B0604020202020204" pitchFamily="34" charset="0"/>
              </a:rPr>
              <a:t>for quantitative MRI.  JMRI 2016;44:610-619. DOI: 10.1002/jmri.25214</a:t>
            </a:r>
          </a:p>
          <a:p>
            <a:pPr marL="342900" indent="-342900">
              <a:buAutoNum type="arabicPeriod"/>
            </a:pPr>
            <a:endParaRPr lang="en-US" sz="14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5547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2D930EA-690C-40B4-8B38-5A5BB35EDB7F}"/>
              </a:ext>
            </a:extLst>
          </p:cNvPr>
          <p:cNvGrpSpPr/>
          <p:nvPr/>
        </p:nvGrpSpPr>
        <p:grpSpPr>
          <a:xfrm>
            <a:off x="63500" y="79726"/>
            <a:ext cx="12074739" cy="629339"/>
            <a:chOff x="128705" y="1011199"/>
            <a:chExt cx="12074739" cy="629339"/>
          </a:xfrm>
        </p:grpSpPr>
        <p:sp>
          <p:nvSpPr>
            <p:cNvPr id="3" name="Rectangle 2">
              <a:extLst>
                <a:ext uri="{FF2B5EF4-FFF2-40B4-BE49-F238E27FC236}">
                  <a16:creationId xmlns:a16="http://schemas.microsoft.com/office/drawing/2014/main" id="{EBAAF2A2-B65D-4F27-BE1E-C06039DA81C2}"/>
                </a:ext>
              </a:extLst>
            </p:cNvPr>
            <p:cNvSpPr/>
            <p:nvPr/>
          </p:nvSpPr>
          <p:spPr>
            <a:xfrm>
              <a:off x="128705" y="1351101"/>
              <a:ext cx="11704320" cy="45719"/>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pic>
          <p:nvPicPr>
            <p:cNvPr id="4" name="Picture 3" descr="camel_logo_notext_transparent.tif">
              <a:extLst>
                <a:ext uri="{FF2B5EF4-FFF2-40B4-BE49-F238E27FC236}">
                  <a16:creationId xmlns:a16="http://schemas.microsoft.com/office/drawing/2014/main" id="{5EAC3549-3D05-40A6-91E2-8785AE072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5821" y="1065325"/>
              <a:ext cx="957623" cy="575213"/>
            </a:xfrm>
            <a:prstGeom prst="rect">
              <a:avLst/>
            </a:prstGeom>
          </p:spPr>
        </p:pic>
        <p:pic>
          <p:nvPicPr>
            <p:cNvPr id="5" name="Picture 4" descr="mda.png">
              <a:extLst>
                <a:ext uri="{FF2B5EF4-FFF2-40B4-BE49-F238E27FC236}">
                  <a16:creationId xmlns:a16="http://schemas.microsoft.com/office/drawing/2014/main" id="{271620E4-497A-40B8-9F88-DCD11EF1D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06" y="1011199"/>
              <a:ext cx="3050391" cy="316991"/>
            </a:xfrm>
            <a:prstGeom prst="rect">
              <a:avLst/>
            </a:prstGeom>
          </p:spPr>
        </p:pic>
      </p:grpSp>
      <p:grpSp>
        <p:nvGrpSpPr>
          <p:cNvPr id="22" name="Group 21">
            <a:extLst>
              <a:ext uri="{FF2B5EF4-FFF2-40B4-BE49-F238E27FC236}">
                <a16:creationId xmlns:a16="http://schemas.microsoft.com/office/drawing/2014/main" id="{3A9162CD-7B0E-4B28-BBCF-09A4E6895AFA}"/>
              </a:ext>
            </a:extLst>
          </p:cNvPr>
          <p:cNvGrpSpPr>
            <a:grpSpLocks noChangeAspect="1"/>
          </p:cNvGrpSpPr>
          <p:nvPr/>
        </p:nvGrpSpPr>
        <p:grpSpPr>
          <a:xfrm>
            <a:off x="322816" y="978164"/>
            <a:ext cx="4375021" cy="1290474"/>
            <a:chOff x="52323" y="18229"/>
            <a:chExt cx="4257708" cy="1405526"/>
          </a:xfrm>
        </p:grpSpPr>
        <p:pic>
          <p:nvPicPr>
            <p:cNvPr id="26" name="Picture 25">
              <a:extLst>
                <a:ext uri="{FF2B5EF4-FFF2-40B4-BE49-F238E27FC236}">
                  <a16:creationId xmlns:a16="http://schemas.microsoft.com/office/drawing/2014/main" id="{9832E8C0-A9F3-471A-BDA0-1324430E58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23" y="18229"/>
              <a:ext cx="2108289" cy="1405526"/>
            </a:xfrm>
            <a:prstGeom prst="rect">
              <a:avLst/>
            </a:prstGeom>
          </p:spPr>
        </p:pic>
        <p:pic>
          <p:nvPicPr>
            <p:cNvPr id="27" name="Picture 26">
              <a:extLst>
                <a:ext uri="{FF2B5EF4-FFF2-40B4-BE49-F238E27FC236}">
                  <a16:creationId xmlns:a16="http://schemas.microsoft.com/office/drawing/2014/main" id="{AA99AB15-7E91-4F75-9B62-9250264099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3648" y="19500"/>
              <a:ext cx="2106383" cy="1404255"/>
            </a:xfrm>
            <a:prstGeom prst="rect">
              <a:avLst/>
            </a:prstGeom>
          </p:spPr>
        </p:pic>
      </p:grpSp>
      <p:sp>
        <p:nvSpPr>
          <p:cNvPr id="20" name="Rectangle 19">
            <a:extLst>
              <a:ext uri="{FF2B5EF4-FFF2-40B4-BE49-F238E27FC236}">
                <a16:creationId xmlns:a16="http://schemas.microsoft.com/office/drawing/2014/main" id="{E13EF771-B329-4E14-BB9C-F62D844B9085}"/>
              </a:ext>
            </a:extLst>
          </p:cNvPr>
          <p:cNvSpPr/>
          <p:nvPr/>
        </p:nvSpPr>
        <p:spPr>
          <a:xfrm>
            <a:off x="1526827" y="501771"/>
            <a:ext cx="9171195" cy="36691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u="sng" dirty="0">
                <a:solidFill>
                  <a:prstClr val="black"/>
                </a:solidFill>
                <a:latin typeface="Arial" panose="020B0604020202020204" pitchFamily="34" charset="0"/>
                <a:cs typeface="Arial" panose="020B0604020202020204" pitchFamily="34" charset="0"/>
              </a:rPr>
              <a:t>Phantom for a small animal MRI scanner</a:t>
            </a:r>
          </a:p>
        </p:txBody>
      </p:sp>
      <p:sp>
        <p:nvSpPr>
          <p:cNvPr id="21" name="Rectangle 20">
            <a:extLst>
              <a:ext uri="{FF2B5EF4-FFF2-40B4-BE49-F238E27FC236}">
                <a16:creationId xmlns:a16="http://schemas.microsoft.com/office/drawing/2014/main" id="{E92FD5D4-E08F-4482-BAFD-57C6895974E7}"/>
              </a:ext>
            </a:extLst>
          </p:cNvPr>
          <p:cNvSpPr/>
          <p:nvPr/>
        </p:nvSpPr>
        <p:spPr>
          <a:xfrm>
            <a:off x="279303" y="2333290"/>
            <a:ext cx="8521376" cy="46528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3038" indent="-169863" algn="just">
              <a:buFont typeface="Arial" panose="020B0604020202020204" pitchFamily="34" charset="0"/>
              <a:buChar char="•"/>
            </a:pPr>
            <a:r>
              <a:rPr lang="en-US" sz="2000" dirty="0">
                <a:solidFill>
                  <a:prstClr val="black"/>
                </a:solidFill>
                <a:latin typeface="Arial" panose="020B0604020202020204" pitchFamily="34" charset="0"/>
                <a:cs typeface="Arial" panose="020B0604020202020204" pitchFamily="34" charset="0"/>
              </a:rPr>
              <a:t>box phantom for 72 mm volume coil</a:t>
            </a:r>
          </a:p>
          <a:p>
            <a:pPr marL="173038" indent="-169863" algn="just">
              <a:buFont typeface="Arial" panose="020B0604020202020204" pitchFamily="34" charset="0"/>
              <a:buChar char="•"/>
            </a:pPr>
            <a:r>
              <a:rPr lang="en-US" sz="2000" dirty="0">
                <a:solidFill>
                  <a:prstClr val="black"/>
                </a:solidFill>
                <a:latin typeface="Arial" panose="020B0604020202020204" pitchFamily="34" charset="0"/>
                <a:cs typeface="Arial" panose="020B0604020202020204" pitchFamily="34" charset="0"/>
              </a:rPr>
              <a:t>Plastic electrical box</a:t>
            </a:r>
          </a:p>
          <a:p>
            <a:pPr marL="173038" indent="-169863" algn="just">
              <a:buFont typeface="Arial" panose="020B0604020202020204" pitchFamily="34" charset="0"/>
              <a:buChar char="•"/>
            </a:pPr>
            <a:r>
              <a:rPr lang="en-US" sz="2000" dirty="0">
                <a:solidFill>
                  <a:prstClr val="black"/>
                </a:solidFill>
                <a:latin typeface="Arial" panose="020B0604020202020204" pitchFamily="34" charset="0"/>
                <a:cs typeface="Arial" panose="020B0604020202020204" pitchFamily="34" charset="0"/>
              </a:rPr>
              <a:t>holes drilled into the top</a:t>
            </a:r>
          </a:p>
          <a:p>
            <a:pPr marL="173038" indent="-169863">
              <a:buFont typeface="Arial" panose="020B0604020202020204" pitchFamily="34" charset="0"/>
              <a:buChar char="•"/>
            </a:pPr>
            <a:r>
              <a:rPr lang="en-US" sz="2000" dirty="0">
                <a:solidFill>
                  <a:prstClr val="black"/>
                </a:solidFill>
                <a:latin typeface="Arial" panose="020B0604020202020204" pitchFamily="34" charset="0"/>
                <a:cs typeface="Arial" panose="020B0604020202020204" pitchFamily="34" charset="0"/>
              </a:rPr>
              <a:t>30 “PCR” </a:t>
            </a:r>
            <a:r>
              <a:rPr lang="en-US" sz="2000" dirty="0" err="1">
                <a:solidFill>
                  <a:prstClr val="black"/>
                </a:solidFill>
                <a:latin typeface="Arial" panose="020B0604020202020204" pitchFamily="34" charset="0"/>
                <a:cs typeface="Arial" panose="020B0604020202020204" pitchFamily="34" charset="0"/>
              </a:rPr>
              <a:t>eppendorf</a:t>
            </a:r>
            <a:r>
              <a:rPr lang="en-US" sz="2000" dirty="0">
                <a:solidFill>
                  <a:prstClr val="black"/>
                </a:solidFill>
                <a:latin typeface="Arial" panose="020B0604020202020204" pitchFamily="34" charset="0"/>
                <a:cs typeface="Arial" panose="020B0604020202020204" pitchFamily="34" charset="0"/>
              </a:rPr>
              <a:t> tubes </a:t>
            </a:r>
            <a:br>
              <a:rPr lang="en-US" sz="2000" dirty="0">
                <a:solidFill>
                  <a:prstClr val="black"/>
                </a:solidFill>
                <a:latin typeface="Arial" panose="020B0604020202020204" pitchFamily="34" charset="0"/>
                <a:cs typeface="Arial" panose="020B0604020202020204" pitchFamily="34" charset="0"/>
              </a:rPr>
            </a:br>
            <a:r>
              <a:rPr lang="en-US" sz="2000" dirty="0">
                <a:solidFill>
                  <a:prstClr val="black"/>
                </a:solidFill>
                <a:latin typeface="Arial" panose="020B0604020202020204" pitchFamily="34" charset="0"/>
                <a:cs typeface="Arial" panose="020B0604020202020204" pitchFamily="34" charset="0"/>
              </a:rPr>
              <a:t>in homogenous coil volume</a:t>
            </a:r>
          </a:p>
          <a:p>
            <a:pPr marL="173038" indent="-169863">
              <a:buFont typeface="Arial" panose="020B0604020202020204" pitchFamily="34" charset="0"/>
              <a:buChar char="•"/>
            </a:pPr>
            <a:r>
              <a:rPr lang="en-US" sz="2000" dirty="0">
                <a:solidFill>
                  <a:prstClr val="black"/>
                </a:solidFill>
                <a:latin typeface="Arial" panose="020B0604020202020204" pitchFamily="34" charset="0"/>
                <a:cs typeface="Arial" panose="020B0604020202020204" pitchFamily="34" charset="0"/>
                <a:sym typeface="Symbol" panose="05050102010706020507" pitchFamily="18" charset="2"/>
              </a:rPr>
              <a:t>200 L volume</a:t>
            </a:r>
          </a:p>
          <a:p>
            <a:pPr marL="3175" algn="just"/>
            <a:endParaRPr lang="en-US" sz="2000" b="1" u="sng" dirty="0">
              <a:solidFill>
                <a:prstClr val="black"/>
              </a:solidFill>
              <a:latin typeface="Arial" panose="020B0604020202020204" pitchFamily="34" charset="0"/>
              <a:cs typeface="Arial" panose="020B0604020202020204" pitchFamily="34" charset="0"/>
            </a:endParaRPr>
          </a:p>
          <a:p>
            <a:pPr marL="3175" algn="just"/>
            <a:r>
              <a:rPr lang="en-US" sz="2000" b="1" u="sng" dirty="0">
                <a:solidFill>
                  <a:prstClr val="black"/>
                </a:solidFill>
                <a:latin typeface="Arial" panose="020B0604020202020204" pitchFamily="34" charset="0"/>
                <a:cs typeface="Arial" panose="020B0604020202020204" pitchFamily="34" charset="0"/>
              </a:rPr>
              <a:t>Filled with 2% </a:t>
            </a:r>
            <a:r>
              <a:rPr lang="en-US" sz="2000" b="1" u="sng" dirty="0" err="1">
                <a:solidFill>
                  <a:prstClr val="black"/>
                </a:solidFill>
                <a:latin typeface="Arial" panose="020B0604020202020204" pitchFamily="34" charset="0"/>
                <a:cs typeface="Arial" panose="020B0604020202020204" pitchFamily="34" charset="0"/>
              </a:rPr>
              <a:t>wt</a:t>
            </a:r>
            <a:r>
              <a:rPr lang="en-US" sz="2000" b="1" u="sng" dirty="0">
                <a:solidFill>
                  <a:prstClr val="black"/>
                </a:solidFill>
                <a:latin typeface="Arial" panose="020B0604020202020204" pitchFamily="34" charset="0"/>
                <a:cs typeface="Arial" panose="020B0604020202020204" pitchFamily="34" charset="0"/>
              </a:rPr>
              <a:t>/vol agar</a:t>
            </a:r>
          </a:p>
          <a:p>
            <a:pPr marL="173038" indent="-169863">
              <a:buFont typeface="Arial" panose="020B0604020202020204" pitchFamily="34" charset="0"/>
              <a:buChar char="•"/>
            </a:pPr>
            <a:r>
              <a:rPr lang="en-US" sz="2000" dirty="0">
                <a:solidFill>
                  <a:prstClr val="black"/>
                </a:solidFill>
                <a:latin typeface="Arial" panose="020B0604020202020204" pitchFamily="34" charset="0"/>
                <a:cs typeface="Arial" panose="020B0604020202020204" pitchFamily="34" charset="0"/>
              </a:rPr>
              <a:t>Heat for 15-20 sec in microwave, stir,</a:t>
            </a:r>
            <a:br>
              <a:rPr lang="en-US" sz="2000" dirty="0">
                <a:solidFill>
                  <a:prstClr val="black"/>
                </a:solidFill>
                <a:latin typeface="Arial" panose="020B0604020202020204" pitchFamily="34" charset="0"/>
                <a:cs typeface="Arial" panose="020B0604020202020204" pitchFamily="34" charset="0"/>
              </a:rPr>
            </a:br>
            <a:r>
              <a:rPr lang="en-US" sz="2000" dirty="0">
                <a:solidFill>
                  <a:prstClr val="black"/>
                </a:solidFill>
                <a:latin typeface="Arial" panose="020B0604020202020204" pitchFamily="34" charset="0"/>
                <a:cs typeface="Arial" panose="020B0604020202020204" pitchFamily="34" charset="0"/>
              </a:rPr>
              <a:t>repeat 4-6 times until dissolved. </a:t>
            </a:r>
          </a:p>
          <a:p>
            <a:pPr marL="173038" indent="-169863">
              <a:buFont typeface="Arial" panose="020B0604020202020204" pitchFamily="34" charset="0"/>
              <a:buChar char="•"/>
            </a:pPr>
            <a:r>
              <a:rPr lang="en-US" sz="2000" dirty="0">
                <a:solidFill>
                  <a:prstClr val="black"/>
                </a:solidFill>
                <a:latin typeface="Arial" panose="020B0604020202020204" pitchFamily="34" charset="0"/>
                <a:cs typeface="Arial" panose="020B0604020202020204" pitchFamily="34" charset="0"/>
              </a:rPr>
              <a:t>Pour into box to fill to top of box</a:t>
            </a:r>
          </a:p>
          <a:p>
            <a:pPr marL="173038" indent="-169863">
              <a:buFont typeface="Arial" panose="020B0604020202020204" pitchFamily="34" charset="0"/>
              <a:buChar char="•"/>
            </a:pPr>
            <a:r>
              <a:rPr lang="en-US" sz="2000" dirty="0">
                <a:solidFill>
                  <a:prstClr val="black"/>
                </a:solidFill>
                <a:latin typeface="Arial" panose="020B0604020202020204" pitchFamily="34" charset="0"/>
                <a:cs typeface="Arial" panose="020B0604020202020204" pitchFamily="34" charset="0"/>
              </a:rPr>
              <a:t>Insert empty tubes into box &amp; agar to form holes</a:t>
            </a:r>
          </a:p>
          <a:p>
            <a:pPr marL="173038" indent="-169863">
              <a:buFont typeface="Arial" panose="020B0604020202020204" pitchFamily="34" charset="0"/>
              <a:buChar char="•"/>
            </a:pPr>
            <a:r>
              <a:rPr lang="en-US" sz="2000" dirty="0">
                <a:solidFill>
                  <a:prstClr val="black"/>
                </a:solidFill>
                <a:latin typeface="Arial" panose="020B0604020202020204" pitchFamily="34" charset="0"/>
                <a:cs typeface="Arial" panose="020B0604020202020204" pitchFamily="34" charset="0"/>
              </a:rPr>
              <a:t>Wait 4 hours in 4</a:t>
            </a:r>
            <a:r>
              <a:rPr lang="en-US" sz="2000" dirty="0">
                <a:solidFill>
                  <a:prstClr val="black"/>
                </a:solidFill>
                <a:latin typeface="Arial" panose="020B0604020202020204" pitchFamily="34" charset="0"/>
                <a:cs typeface="Arial" panose="020B0604020202020204" pitchFamily="34" charset="0"/>
                <a:sym typeface="Symbol" panose="05050102010706020507" pitchFamily="18" charset="2"/>
              </a:rPr>
              <a:t>C </a:t>
            </a:r>
            <a:r>
              <a:rPr lang="en-US" sz="2000" dirty="0">
                <a:solidFill>
                  <a:prstClr val="black"/>
                </a:solidFill>
                <a:latin typeface="Arial" panose="020B0604020202020204" pitchFamily="34" charset="0"/>
                <a:cs typeface="Arial" panose="020B0604020202020204" pitchFamily="34" charset="0"/>
              </a:rPr>
              <a:t>refrigerator, 18-24 hours at </a:t>
            </a:r>
            <a:r>
              <a:rPr lang="en-US" sz="2000" dirty="0" err="1">
                <a:solidFill>
                  <a:prstClr val="black"/>
                </a:solidFill>
                <a:latin typeface="Arial" panose="020B0604020202020204" pitchFamily="34" charset="0"/>
                <a:cs typeface="Arial" panose="020B0604020202020204" pitchFamily="34" charset="0"/>
              </a:rPr>
              <a:t>r.t.</a:t>
            </a:r>
            <a:endParaRPr lang="en-US" sz="2000" dirty="0">
              <a:solidFill>
                <a:prstClr val="black"/>
              </a:solidFill>
              <a:latin typeface="Arial" panose="020B0604020202020204" pitchFamily="34" charset="0"/>
              <a:cs typeface="Arial" panose="020B0604020202020204" pitchFamily="34" charset="0"/>
            </a:endParaRPr>
          </a:p>
          <a:p>
            <a:pPr marL="173038" indent="-169863">
              <a:buFont typeface="Arial" panose="020B0604020202020204" pitchFamily="34" charset="0"/>
              <a:buChar char="•"/>
            </a:pPr>
            <a:r>
              <a:rPr lang="en-US" sz="2000" dirty="0">
                <a:solidFill>
                  <a:prstClr val="black"/>
                </a:solidFill>
                <a:latin typeface="Arial" panose="020B0604020202020204" pitchFamily="34" charset="0"/>
                <a:cs typeface="Arial" panose="020B0604020202020204" pitchFamily="34" charset="0"/>
              </a:rPr>
              <a:t>Remove tubes, replace with sample tubes.</a:t>
            </a:r>
          </a:p>
          <a:p>
            <a:pPr marL="342900" indent="-342900" algn="just">
              <a:buAutoNum type="arabicPlain" startAt="200"/>
            </a:pPr>
            <a:endParaRPr lang="en-US" sz="1600" dirty="0">
              <a:solidFill>
                <a:prstClr val="black"/>
              </a:solidFill>
              <a:latin typeface="Arial" panose="020B0604020202020204" pitchFamily="34" charset="0"/>
              <a:cs typeface="Arial" panose="020B0604020202020204" pitchFamily="34" charset="0"/>
            </a:endParaRPr>
          </a:p>
        </p:txBody>
      </p:sp>
      <p:grpSp>
        <p:nvGrpSpPr>
          <p:cNvPr id="28" name="Group 27">
            <a:extLst>
              <a:ext uri="{FF2B5EF4-FFF2-40B4-BE49-F238E27FC236}">
                <a16:creationId xmlns:a16="http://schemas.microsoft.com/office/drawing/2014/main" id="{8B16508C-F9CF-41D0-B6C0-CF17F7C03471}"/>
              </a:ext>
            </a:extLst>
          </p:cNvPr>
          <p:cNvGrpSpPr/>
          <p:nvPr/>
        </p:nvGrpSpPr>
        <p:grpSpPr>
          <a:xfrm>
            <a:off x="9413198" y="1119956"/>
            <a:ext cx="2706177" cy="2298341"/>
            <a:chOff x="9341562" y="3542063"/>
            <a:chExt cx="2706177" cy="2298341"/>
          </a:xfrm>
        </p:grpSpPr>
        <p:grpSp>
          <p:nvGrpSpPr>
            <p:cNvPr id="29" name="Group 28">
              <a:extLst>
                <a:ext uri="{FF2B5EF4-FFF2-40B4-BE49-F238E27FC236}">
                  <a16:creationId xmlns:a16="http://schemas.microsoft.com/office/drawing/2014/main" id="{46AB60AC-4EE5-4253-B956-2321A8E419EA}"/>
                </a:ext>
              </a:extLst>
            </p:cNvPr>
            <p:cNvGrpSpPr/>
            <p:nvPr/>
          </p:nvGrpSpPr>
          <p:grpSpPr>
            <a:xfrm>
              <a:off x="9341562" y="3850059"/>
              <a:ext cx="2706177" cy="1990345"/>
              <a:chOff x="9341562" y="3991375"/>
              <a:chExt cx="2706177" cy="1990345"/>
            </a:xfrm>
          </p:grpSpPr>
          <p:pic>
            <p:nvPicPr>
              <p:cNvPr id="31" name="Picture 30" descr="A picture containing text, dark&#10;&#10;Description automatically generated">
                <a:extLst>
                  <a:ext uri="{FF2B5EF4-FFF2-40B4-BE49-F238E27FC236}">
                    <a16:creationId xmlns:a16="http://schemas.microsoft.com/office/drawing/2014/main" id="{899EF166-48E8-4579-BBA4-06925E3917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1562" y="4096568"/>
                <a:ext cx="2064125" cy="1810512"/>
              </a:xfrm>
              <a:prstGeom prst="rect">
                <a:avLst/>
              </a:prstGeom>
            </p:spPr>
          </p:pic>
          <p:pic>
            <p:nvPicPr>
              <p:cNvPr id="32" name="Picture 31">
                <a:extLst>
                  <a:ext uri="{FF2B5EF4-FFF2-40B4-BE49-F238E27FC236}">
                    <a16:creationId xmlns:a16="http://schemas.microsoft.com/office/drawing/2014/main" id="{937C95E9-184C-4064-A413-0BDCE40BA3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47839" y="4104557"/>
                <a:ext cx="126806" cy="1810512"/>
              </a:xfrm>
              <a:prstGeom prst="rect">
                <a:avLst/>
              </a:prstGeom>
            </p:spPr>
          </p:pic>
          <p:sp>
            <p:nvSpPr>
              <p:cNvPr id="33" name="TextBox 32">
                <a:extLst>
                  <a:ext uri="{FF2B5EF4-FFF2-40B4-BE49-F238E27FC236}">
                    <a16:creationId xmlns:a16="http://schemas.microsoft.com/office/drawing/2014/main" id="{D2589874-9581-4BC9-A22C-257479228749}"/>
                  </a:ext>
                </a:extLst>
              </p:cNvPr>
              <p:cNvSpPr txBox="1"/>
              <p:nvPr/>
            </p:nvSpPr>
            <p:spPr>
              <a:xfrm rot="16200000">
                <a:off x="11425329" y="4887054"/>
                <a:ext cx="998600" cy="246221"/>
              </a:xfrm>
              <a:prstGeom prst="rect">
                <a:avLst/>
              </a:prstGeom>
              <a:noFill/>
            </p:spPr>
            <p:txBody>
              <a:bodyPr wrap="square" lIns="0" tIns="0" rIns="0" bIns="0" rtlCol="0">
                <a:spAutoFit/>
              </a:bodyPr>
              <a:lstStyle/>
              <a:p>
                <a:pPr algn="ctr"/>
                <a:r>
                  <a:rPr lang="en-US" sz="1600" b="1" dirty="0">
                    <a:latin typeface="Arial" panose="020B0604020202020204" pitchFamily="34" charset="0"/>
                    <a:cs typeface="Arial" panose="020B0604020202020204" pitchFamily="34" charset="0"/>
                    <a:sym typeface="Symbol" panose="05050102010706020507" pitchFamily="18" charset="2"/>
                  </a:rPr>
                  <a:t>B</a:t>
                </a:r>
                <a:r>
                  <a:rPr lang="en-US" sz="1600" b="1" baseline="-25000" dirty="0">
                    <a:latin typeface="Arial" panose="020B0604020202020204" pitchFamily="34" charset="0"/>
                    <a:cs typeface="Arial" panose="020B0604020202020204" pitchFamily="34" charset="0"/>
                    <a:sym typeface="Symbol" panose="05050102010706020507" pitchFamily="18" charset="2"/>
                  </a:rPr>
                  <a:t>1</a:t>
                </a:r>
                <a:r>
                  <a:rPr lang="en-US" sz="1600" b="1" dirty="0">
                    <a:latin typeface="Arial" panose="020B0604020202020204" pitchFamily="34" charset="0"/>
                    <a:cs typeface="Arial" panose="020B0604020202020204" pitchFamily="34" charset="0"/>
                    <a:sym typeface="Symbol" panose="05050102010706020507" pitchFamily="18" charset="2"/>
                  </a:rPr>
                  <a:t> (%)</a:t>
                </a:r>
              </a:p>
            </p:txBody>
          </p:sp>
          <p:sp>
            <p:nvSpPr>
              <p:cNvPr id="34" name="TextBox 33">
                <a:extLst>
                  <a:ext uri="{FF2B5EF4-FFF2-40B4-BE49-F238E27FC236}">
                    <a16:creationId xmlns:a16="http://schemas.microsoft.com/office/drawing/2014/main" id="{E832340F-3C2F-4114-859D-E182185C7405}"/>
                  </a:ext>
                </a:extLst>
              </p:cNvPr>
              <p:cNvSpPr txBox="1"/>
              <p:nvPr/>
            </p:nvSpPr>
            <p:spPr>
              <a:xfrm>
                <a:off x="11650013" y="4899505"/>
                <a:ext cx="126807" cy="215444"/>
              </a:xfrm>
              <a:prstGeom prst="rect">
                <a:avLst/>
              </a:prstGeom>
              <a:noFill/>
            </p:spPr>
            <p:txBody>
              <a:bodyPr wrap="square" lIns="0" tIns="0" rIns="0" bIns="0" rtlCol="0">
                <a:spAutoFit/>
              </a:bodyPr>
              <a:lstStyle/>
              <a:p>
                <a:r>
                  <a:rPr lang="en-US" sz="1400" b="1" dirty="0">
                    <a:latin typeface="Arial" panose="020B0604020202020204" pitchFamily="34" charset="0"/>
                    <a:cs typeface="Arial" panose="020B0604020202020204" pitchFamily="34" charset="0"/>
                    <a:sym typeface="Symbol" panose="05050102010706020507" pitchFamily="18" charset="2"/>
                  </a:rPr>
                  <a:t>0</a:t>
                </a:r>
              </a:p>
            </p:txBody>
          </p:sp>
          <p:sp>
            <p:nvSpPr>
              <p:cNvPr id="35" name="TextBox 34">
                <a:extLst>
                  <a:ext uri="{FF2B5EF4-FFF2-40B4-BE49-F238E27FC236}">
                    <a16:creationId xmlns:a16="http://schemas.microsoft.com/office/drawing/2014/main" id="{855FB015-C091-4CF4-B0FA-EF8022F3A087}"/>
                  </a:ext>
                </a:extLst>
              </p:cNvPr>
              <p:cNvSpPr txBox="1"/>
              <p:nvPr/>
            </p:nvSpPr>
            <p:spPr>
              <a:xfrm>
                <a:off x="11669432" y="3991375"/>
                <a:ext cx="160899" cy="215444"/>
              </a:xfrm>
              <a:prstGeom prst="rect">
                <a:avLst/>
              </a:prstGeom>
              <a:noFill/>
            </p:spPr>
            <p:txBody>
              <a:bodyPr wrap="square" lIns="0" tIns="0" rIns="0" bIns="0" rtlCol="0">
                <a:spAutoFit/>
              </a:bodyPr>
              <a:lstStyle/>
              <a:p>
                <a:r>
                  <a:rPr lang="en-US" sz="1400" b="1" dirty="0">
                    <a:latin typeface="Arial" panose="020B0604020202020204" pitchFamily="34" charset="0"/>
                    <a:cs typeface="Arial" panose="020B0604020202020204" pitchFamily="34" charset="0"/>
                    <a:sym typeface="Symbol" panose="05050102010706020507" pitchFamily="18" charset="2"/>
                  </a:rPr>
                  <a:t>1</a:t>
                </a:r>
              </a:p>
            </p:txBody>
          </p:sp>
          <p:sp>
            <p:nvSpPr>
              <p:cNvPr id="36" name="TextBox 35">
                <a:extLst>
                  <a:ext uri="{FF2B5EF4-FFF2-40B4-BE49-F238E27FC236}">
                    <a16:creationId xmlns:a16="http://schemas.microsoft.com/office/drawing/2014/main" id="{FA92A57F-4ED6-4069-B2B4-27E291B17C4A}"/>
                  </a:ext>
                </a:extLst>
              </p:cNvPr>
              <p:cNvSpPr txBox="1"/>
              <p:nvPr/>
            </p:nvSpPr>
            <p:spPr>
              <a:xfrm>
                <a:off x="11531847" y="5766276"/>
                <a:ext cx="240625" cy="215444"/>
              </a:xfrm>
              <a:prstGeom prst="rect">
                <a:avLst/>
              </a:prstGeom>
              <a:noFill/>
            </p:spPr>
            <p:txBody>
              <a:bodyPr wrap="square" lIns="0" tIns="0" rIns="0" bIns="0" rtlCol="0">
                <a:spAutoFit/>
              </a:bodyPr>
              <a:lstStyle/>
              <a:p>
                <a:pPr algn="r"/>
                <a:r>
                  <a:rPr lang="en-US" sz="1400" b="1" dirty="0">
                    <a:latin typeface="Arial" panose="020B0604020202020204" pitchFamily="34" charset="0"/>
                    <a:cs typeface="Arial" panose="020B0604020202020204" pitchFamily="34" charset="0"/>
                    <a:sym typeface="Symbol" panose="05050102010706020507" pitchFamily="18" charset="2"/>
                  </a:rPr>
                  <a:t>-1</a:t>
                </a:r>
              </a:p>
            </p:txBody>
          </p:sp>
        </p:grpSp>
        <p:sp>
          <p:nvSpPr>
            <p:cNvPr id="30" name="TextBox 29">
              <a:extLst>
                <a:ext uri="{FF2B5EF4-FFF2-40B4-BE49-F238E27FC236}">
                  <a16:creationId xmlns:a16="http://schemas.microsoft.com/office/drawing/2014/main" id="{3C263651-DD23-4E20-9422-D056060745FE}"/>
                </a:ext>
              </a:extLst>
            </p:cNvPr>
            <p:cNvSpPr txBox="1"/>
            <p:nvPr/>
          </p:nvSpPr>
          <p:spPr>
            <a:xfrm>
              <a:off x="9881387" y="3542063"/>
              <a:ext cx="998600" cy="369332"/>
            </a:xfrm>
            <a:prstGeom prst="rect">
              <a:avLst/>
            </a:prstGeom>
            <a:noFill/>
          </p:spPr>
          <p:txBody>
            <a:bodyPr wrap="square" lIns="0" tIns="0" rIns="0" bIns="0" rtlCol="0">
              <a:spAutoFit/>
            </a:bodyPr>
            <a:lstStyle/>
            <a:p>
              <a:pPr algn="ctr"/>
              <a:r>
                <a:rPr lang="en-US" sz="2400" b="1" dirty="0">
                  <a:latin typeface="Arial" panose="020B0604020202020204" pitchFamily="34" charset="0"/>
                  <a:cs typeface="Arial" panose="020B0604020202020204" pitchFamily="34" charset="0"/>
                  <a:sym typeface="Symbol" panose="05050102010706020507" pitchFamily="18" charset="2"/>
                </a:rPr>
                <a:t>B</a:t>
              </a:r>
              <a:r>
                <a:rPr lang="en-US" sz="2400" b="1" baseline="-25000" dirty="0">
                  <a:latin typeface="Arial" panose="020B0604020202020204" pitchFamily="34" charset="0"/>
                  <a:cs typeface="Arial" panose="020B0604020202020204" pitchFamily="34" charset="0"/>
                  <a:sym typeface="Symbol" panose="05050102010706020507" pitchFamily="18" charset="2"/>
                </a:rPr>
                <a:t>0</a:t>
              </a:r>
              <a:endParaRPr lang="en-US" sz="2400" b="1" dirty="0">
                <a:latin typeface="Arial" panose="020B0604020202020204" pitchFamily="34" charset="0"/>
                <a:cs typeface="Arial" panose="020B0604020202020204" pitchFamily="34" charset="0"/>
                <a:sym typeface="Symbol" panose="05050102010706020507" pitchFamily="18" charset="2"/>
              </a:endParaRPr>
            </a:p>
          </p:txBody>
        </p:sp>
      </p:grpSp>
      <p:grpSp>
        <p:nvGrpSpPr>
          <p:cNvPr id="37" name="Group 36">
            <a:extLst>
              <a:ext uri="{FF2B5EF4-FFF2-40B4-BE49-F238E27FC236}">
                <a16:creationId xmlns:a16="http://schemas.microsoft.com/office/drawing/2014/main" id="{C962D18B-DAB3-42C0-96A0-41DB9D63A697}"/>
              </a:ext>
            </a:extLst>
          </p:cNvPr>
          <p:cNvGrpSpPr/>
          <p:nvPr/>
        </p:nvGrpSpPr>
        <p:grpSpPr>
          <a:xfrm>
            <a:off x="6563339" y="1103319"/>
            <a:ext cx="2823271" cy="2342461"/>
            <a:chOff x="6414363" y="3516590"/>
            <a:chExt cx="2823271" cy="2342461"/>
          </a:xfrm>
        </p:grpSpPr>
        <p:grpSp>
          <p:nvGrpSpPr>
            <p:cNvPr id="38" name="Group 37">
              <a:extLst>
                <a:ext uri="{FF2B5EF4-FFF2-40B4-BE49-F238E27FC236}">
                  <a16:creationId xmlns:a16="http://schemas.microsoft.com/office/drawing/2014/main" id="{455A84FD-1079-4F3E-884F-95B4501B409D}"/>
                </a:ext>
              </a:extLst>
            </p:cNvPr>
            <p:cNvGrpSpPr/>
            <p:nvPr/>
          </p:nvGrpSpPr>
          <p:grpSpPr>
            <a:xfrm>
              <a:off x="6414363" y="3855519"/>
              <a:ext cx="2823271" cy="2003532"/>
              <a:chOff x="6414363" y="3996835"/>
              <a:chExt cx="2823271" cy="2003532"/>
            </a:xfrm>
          </p:grpSpPr>
          <p:pic>
            <p:nvPicPr>
              <p:cNvPr id="40" name="Picture 39" descr="A picture containing text, display&#10;&#10;Description automatically generated">
                <a:extLst>
                  <a:ext uri="{FF2B5EF4-FFF2-40B4-BE49-F238E27FC236}">
                    <a16:creationId xmlns:a16="http://schemas.microsoft.com/office/drawing/2014/main" id="{1206F132-6A3E-4072-B3F6-47A0467EB2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4363" y="4091890"/>
                <a:ext cx="2051023" cy="1810512"/>
              </a:xfrm>
              <a:prstGeom prst="rect">
                <a:avLst/>
              </a:prstGeom>
            </p:spPr>
          </p:pic>
          <p:pic>
            <p:nvPicPr>
              <p:cNvPr id="41" name="Picture 40">
                <a:extLst>
                  <a:ext uri="{FF2B5EF4-FFF2-40B4-BE49-F238E27FC236}">
                    <a16:creationId xmlns:a16="http://schemas.microsoft.com/office/drawing/2014/main" id="{CA9C04E9-BA92-4549-AE97-597FC29239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12659" y="4091890"/>
                <a:ext cx="120255" cy="1810512"/>
              </a:xfrm>
              <a:prstGeom prst="rect">
                <a:avLst/>
              </a:prstGeom>
            </p:spPr>
          </p:pic>
          <p:sp>
            <p:nvSpPr>
              <p:cNvPr id="42" name="TextBox 41">
                <a:extLst>
                  <a:ext uri="{FF2B5EF4-FFF2-40B4-BE49-F238E27FC236}">
                    <a16:creationId xmlns:a16="http://schemas.microsoft.com/office/drawing/2014/main" id="{FA407A9A-1EF0-4DDC-AC4B-CCFC2C09A39D}"/>
                  </a:ext>
                </a:extLst>
              </p:cNvPr>
              <p:cNvSpPr txBox="1"/>
              <p:nvPr/>
            </p:nvSpPr>
            <p:spPr>
              <a:xfrm rot="16200000">
                <a:off x="8615224" y="4877236"/>
                <a:ext cx="998600" cy="246221"/>
              </a:xfrm>
              <a:prstGeom prst="rect">
                <a:avLst/>
              </a:prstGeom>
              <a:noFill/>
            </p:spPr>
            <p:txBody>
              <a:bodyPr wrap="square" lIns="0" tIns="0" rIns="0" bIns="0" rtlCol="0">
                <a:spAutoFit/>
              </a:bodyPr>
              <a:lstStyle/>
              <a:p>
                <a:pPr algn="ctr"/>
                <a:r>
                  <a:rPr lang="en-US" sz="1600" b="1" dirty="0">
                    <a:latin typeface="Arial" panose="020B0604020202020204" pitchFamily="34" charset="0"/>
                    <a:cs typeface="Arial" panose="020B0604020202020204" pitchFamily="34" charset="0"/>
                    <a:sym typeface="Symbol" panose="05050102010706020507" pitchFamily="18" charset="2"/>
                  </a:rPr>
                  <a:t>B</a:t>
                </a:r>
                <a:r>
                  <a:rPr lang="en-US" sz="1600" b="1" baseline="-25000" dirty="0">
                    <a:latin typeface="Arial" panose="020B0604020202020204" pitchFamily="34" charset="0"/>
                    <a:cs typeface="Arial" panose="020B0604020202020204" pitchFamily="34" charset="0"/>
                    <a:sym typeface="Symbol" panose="05050102010706020507" pitchFamily="18" charset="2"/>
                  </a:rPr>
                  <a:t>1</a:t>
                </a:r>
                <a:r>
                  <a:rPr lang="en-US" sz="1600" b="1" dirty="0">
                    <a:latin typeface="Arial" panose="020B0604020202020204" pitchFamily="34" charset="0"/>
                    <a:cs typeface="Arial" panose="020B0604020202020204" pitchFamily="34" charset="0"/>
                    <a:sym typeface="Symbol" panose="05050102010706020507" pitchFamily="18" charset="2"/>
                  </a:rPr>
                  <a:t> (%)</a:t>
                </a:r>
              </a:p>
            </p:txBody>
          </p:sp>
          <p:sp>
            <p:nvSpPr>
              <p:cNvPr id="43" name="TextBox 42">
                <a:extLst>
                  <a:ext uri="{FF2B5EF4-FFF2-40B4-BE49-F238E27FC236}">
                    <a16:creationId xmlns:a16="http://schemas.microsoft.com/office/drawing/2014/main" id="{B9D41CA7-E5DB-4EA3-BFAC-E1D476A89A84}"/>
                  </a:ext>
                </a:extLst>
              </p:cNvPr>
              <p:cNvSpPr txBox="1"/>
              <p:nvPr/>
            </p:nvSpPr>
            <p:spPr>
              <a:xfrm>
                <a:off x="8656108" y="4887381"/>
                <a:ext cx="329599" cy="215444"/>
              </a:xfrm>
              <a:prstGeom prst="rect">
                <a:avLst/>
              </a:prstGeom>
              <a:noFill/>
            </p:spPr>
            <p:txBody>
              <a:bodyPr wrap="square" lIns="0" tIns="0" rIns="0" bIns="0" rtlCol="0">
                <a:spAutoFit/>
              </a:bodyPr>
              <a:lstStyle/>
              <a:p>
                <a:r>
                  <a:rPr lang="en-US" sz="1400" b="1" dirty="0">
                    <a:latin typeface="Arial" panose="020B0604020202020204" pitchFamily="34" charset="0"/>
                    <a:cs typeface="Arial" panose="020B0604020202020204" pitchFamily="34" charset="0"/>
                    <a:sym typeface="Symbol" panose="05050102010706020507" pitchFamily="18" charset="2"/>
                  </a:rPr>
                  <a:t>100</a:t>
                </a:r>
              </a:p>
            </p:txBody>
          </p:sp>
          <p:sp>
            <p:nvSpPr>
              <p:cNvPr id="44" name="TextBox 43">
                <a:extLst>
                  <a:ext uri="{FF2B5EF4-FFF2-40B4-BE49-F238E27FC236}">
                    <a16:creationId xmlns:a16="http://schemas.microsoft.com/office/drawing/2014/main" id="{D0E317F9-8310-404C-9DC1-E48B5231E336}"/>
                  </a:ext>
                </a:extLst>
              </p:cNvPr>
              <p:cNvSpPr txBox="1"/>
              <p:nvPr/>
            </p:nvSpPr>
            <p:spPr>
              <a:xfrm>
                <a:off x="8652168" y="4439572"/>
                <a:ext cx="368489" cy="215444"/>
              </a:xfrm>
              <a:prstGeom prst="rect">
                <a:avLst/>
              </a:prstGeom>
              <a:noFill/>
            </p:spPr>
            <p:txBody>
              <a:bodyPr wrap="square" lIns="0" tIns="0" rIns="0" bIns="0" rtlCol="0">
                <a:spAutoFit/>
              </a:bodyPr>
              <a:lstStyle/>
              <a:p>
                <a:r>
                  <a:rPr lang="en-US" sz="1400" b="1" dirty="0">
                    <a:latin typeface="Arial" panose="020B0604020202020204" pitchFamily="34" charset="0"/>
                    <a:cs typeface="Arial" panose="020B0604020202020204" pitchFamily="34" charset="0"/>
                    <a:sym typeface="Symbol" panose="05050102010706020507" pitchFamily="18" charset="2"/>
                  </a:rPr>
                  <a:t>120</a:t>
                </a:r>
              </a:p>
            </p:txBody>
          </p:sp>
          <p:sp>
            <p:nvSpPr>
              <p:cNvPr id="45" name="TextBox 44">
                <a:extLst>
                  <a:ext uri="{FF2B5EF4-FFF2-40B4-BE49-F238E27FC236}">
                    <a16:creationId xmlns:a16="http://schemas.microsoft.com/office/drawing/2014/main" id="{E10760B1-85B0-4C9E-A7EF-9432BC46AB49}"/>
                  </a:ext>
                </a:extLst>
              </p:cNvPr>
              <p:cNvSpPr txBox="1"/>
              <p:nvPr/>
            </p:nvSpPr>
            <p:spPr>
              <a:xfrm>
                <a:off x="8651402" y="3996835"/>
                <a:ext cx="368489" cy="215444"/>
              </a:xfrm>
              <a:prstGeom prst="rect">
                <a:avLst/>
              </a:prstGeom>
              <a:noFill/>
            </p:spPr>
            <p:txBody>
              <a:bodyPr wrap="square" lIns="0" tIns="0" rIns="0" bIns="0" rtlCol="0">
                <a:spAutoFit/>
              </a:bodyPr>
              <a:lstStyle/>
              <a:p>
                <a:r>
                  <a:rPr lang="en-US" sz="1400" b="1" dirty="0">
                    <a:latin typeface="Arial" panose="020B0604020202020204" pitchFamily="34" charset="0"/>
                    <a:cs typeface="Arial" panose="020B0604020202020204" pitchFamily="34" charset="0"/>
                    <a:sym typeface="Symbol" panose="05050102010706020507" pitchFamily="18" charset="2"/>
                  </a:rPr>
                  <a:t>140</a:t>
                </a:r>
              </a:p>
            </p:txBody>
          </p:sp>
          <p:sp>
            <p:nvSpPr>
              <p:cNvPr id="46" name="TextBox 45">
                <a:extLst>
                  <a:ext uri="{FF2B5EF4-FFF2-40B4-BE49-F238E27FC236}">
                    <a16:creationId xmlns:a16="http://schemas.microsoft.com/office/drawing/2014/main" id="{00696B32-A1F2-44D7-9812-E628AE7FB0AA}"/>
                  </a:ext>
                </a:extLst>
              </p:cNvPr>
              <p:cNvSpPr txBox="1"/>
              <p:nvPr/>
            </p:nvSpPr>
            <p:spPr>
              <a:xfrm>
                <a:off x="8753270" y="5343835"/>
                <a:ext cx="234130" cy="215444"/>
              </a:xfrm>
              <a:prstGeom prst="rect">
                <a:avLst/>
              </a:prstGeom>
              <a:noFill/>
            </p:spPr>
            <p:txBody>
              <a:bodyPr wrap="square" lIns="0" tIns="0" rIns="0" bIns="0" rtlCol="0">
                <a:spAutoFit/>
              </a:bodyPr>
              <a:lstStyle/>
              <a:p>
                <a:r>
                  <a:rPr lang="en-US" sz="1400" b="1" dirty="0">
                    <a:latin typeface="Arial" panose="020B0604020202020204" pitchFamily="34" charset="0"/>
                    <a:cs typeface="Arial" panose="020B0604020202020204" pitchFamily="34" charset="0"/>
                    <a:sym typeface="Symbol" panose="05050102010706020507" pitchFamily="18" charset="2"/>
                  </a:rPr>
                  <a:t>80</a:t>
                </a:r>
              </a:p>
            </p:txBody>
          </p:sp>
          <p:sp>
            <p:nvSpPr>
              <p:cNvPr id="47" name="TextBox 46">
                <a:extLst>
                  <a:ext uri="{FF2B5EF4-FFF2-40B4-BE49-F238E27FC236}">
                    <a16:creationId xmlns:a16="http://schemas.microsoft.com/office/drawing/2014/main" id="{E11A8656-2762-4A06-BAEB-8DF1D48065EC}"/>
                  </a:ext>
                </a:extLst>
              </p:cNvPr>
              <p:cNvSpPr txBox="1"/>
              <p:nvPr/>
            </p:nvSpPr>
            <p:spPr>
              <a:xfrm>
                <a:off x="8709717" y="5784923"/>
                <a:ext cx="240625" cy="215444"/>
              </a:xfrm>
              <a:prstGeom prst="rect">
                <a:avLst/>
              </a:prstGeom>
              <a:noFill/>
            </p:spPr>
            <p:txBody>
              <a:bodyPr wrap="square" lIns="0" tIns="0" rIns="0" bIns="0" rtlCol="0">
                <a:spAutoFit/>
              </a:bodyPr>
              <a:lstStyle/>
              <a:p>
                <a:pPr algn="r"/>
                <a:r>
                  <a:rPr lang="en-US" sz="1400" b="1" dirty="0">
                    <a:latin typeface="Arial" panose="020B0604020202020204" pitchFamily="34" charset="0"/>
                    <a:cs typeface="Arial" panose="020B0604020202020204" pitchFamily="34" charset="0"/>
                    <a:sym typeface="Symbol" panose="05050102010706020507" pitchFamily="18" charset="2"/>
                  </a:rPr>
                  <a:t>60</a:t>
                </a:r>
              </a:p>
            </p:txBody>
          </p:sp>
        </p:grpSp>
        <p:sp>
          <p:nvSpPr>
            <p:cNvPr id="39" name="TextBox 38">
              <a:extLst>
                <a:ext uri="{FF2B5EF4-FFF2-40B4-BE49-F238E27FC236}">
                  <a16:creationId xmlns:a16="http://schemas.microsoft.com/office/drawing/2014/main" id="{843CE17F-DBF4-4BF4-B77D-8F7D7F904A0E}"/>
                </a:ext>
              </a:extLst>
            </p:cNvPr>
            <p:cNvSpPr txBox="1"/>
            <p:nvPr/>
          </p:nvSpPr>
          <p:spPr>
            <a:xfrm>
              <a:off x="6931868" y="3516590"/>
              <a:ext cx="998600" cy="369332"/>
            </a:xfrm>
            <a:prstGeom prst="rect">
              <a:avLst/>
            </a:prstGeom>
            <a:noFill/>
          </p:spPr>
          <p:txBody>
            <a:bodyPr wrap="square" lIns="0" tIns="0" rIns="0" bIns="0" rtlCol="0">
              <a:spAutoFit/>
            </a:bodyPr>
            <a:lstStyle/>
            <a:p>
              <a:pPr algn="ctr"/>
              <a:r>
                <a:rPr lang="en-US" sz="2400" b="1" dirty="0">
                  <a:latin typeface="Arial" panose="020B0604020202020204" pitchFamily="34" charset="0"/>
                  <a:cs typeface="Arial" panose="020B0604020202020204" pitchFamily="34" charset="0"/>
                  <a:sym typeface="Symbol" panose="05050102010706020507" pitchFamily="18" charset="2"/>
                </a:rPr>
                <a:t>B</a:t>
              </a:r>
              <a:r>
                <a:rPr lang="en-US" sz="2400" b="1" baseline="-25000" dirty="0">
                  <a:latin typeface="Arial" panose="020B0604020202020204" pitchFamily="34" charset="0"/>
                  <a:cs typeface="Arial" panose="020B0604020202020204" pitchFamily="34" charset="0"/>
                  <a:sym typeface="Symbol" panose="05050102010706020507" pitchFamily="18" charset="2"/>
                </a:rPr>
                <a:t>1</a:t>
              </a:r>
              <a:endParaRPr lang="en-US" sz="2400" b="1" dirty="0">
                <a:latin typeface="Arial" panose="020B0604020202020204" pitchFamily="34" charset="0"/>
                <a:cs typeface="Arial" panose="020B0604020202020204" pitchFamily="34" charset="0"/>
                <a:sym typeface="Symbol" panose="05050102010706020507" pitchFamily="18" charset="2"/>
              </a:endParaRPr>
            </a:p>
          </p:txBody>
        </p:sp>
      </p:grpSp>
      <p:grpSp>
        <p:nvGrpSpPr>
          <p:cNvPr id="6" name="Group 5">
            <a:extLst>
              <a:ext uri="{FF2B5EF4-FFF2-40B4-BE49-F238E27FC236}">
                <a16:creationId xmlns:a16="http://schemas.microsoft.com/office/drawing/2014/main" id="{75328C12-BCDA-495F-80B9-AD29F436E813}"/>
              </a:ext>
            </a:extLst>
          </p:cNvPr>
          <p:cNvGrpSpPr/>
          <p:nvPr/>
        </p:nvGrpSpPr>
        <p:grpSpPr>
          <a:xfrm>
            <a:off x="4805546" y="1390976"/>
            <a:ext cx="1669907" cy="2574094"/>
            <a:chOff x="7150456" y="2285576"/>
            <a:chExt cx="1669907" cy="2574094"/>
          </a:xfrm>
        </p:grpSpPr>
        <p:pic>
          <p:nvPicPr>
            <p:cNvPr id="24" name="Picture 23">
              <a:extLst>
                <a:ext uri="{FF2B5EF4-FFF2-40B4-BE49-F238E27FC236}">
                  <a16:creationId xmlns:a16="http://schemas.microsoft.com/office/drawing/2014/main" id="{BB135D7E-DB01-4C50-BB05-674B208126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50456" y="2285576"/>
              <a:ext cx="1669907" cy="2574094"/>
            </a:xfrm>
            <a:prstGeom prst="rect">
              <a:avLst/>
            </a:prstGeom>
          </p:spPr>
        </p:pic>
        <p:sp>
          <p:nvSpPr>
            <p:cNvPr id="25" name="Rectangle 24">
              <a:extLst>
                <a:ext uri="{FF2B5EF4-FFF2-40B4-BE49-F238E27FC236}">
                  <a16:creationId xmlns:a16="http://schemas.microsoft.com/office/drawing/2014/main" id="{28FC8339-FF8F-419E-B308-7E369EF19EAA}"/>
                </a:ext>
              </a:extLst>
            </p:cNvPr>
            <p:cNvSpPr/>
            <p:nvPr/>
          </p:nvSpPr>
          <p:spPr bwMode="auto">
            <a:xfrm rot="5400000">
              <a:off x="7142239" y="2555080"/>
              <a:ext cx="1680366" cy="1473343"/>
            </a:xfrm>
            <a:prstGeom prst="rect">
              <a:avLst/>
            </a:prstGeom>
            <a:noFill/>
            <a:ln w="1905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1350" dirty="0">
                <a:solidFill>
                  <a:prstClr val="black"/>
                </a:solidFill>
              </a:endParaRPr>
            </a:p>
          </p:txBody>
        </p:sp>
      </p:grpSp>
      <p:grpSp>
        <p:nvGrpSpPr>
          <p:cNvPr id="52" name="Group 51">
            <a:extLst>
              <a:ext uri="{FF2B5EF4-FFF2-40B4-BE49-F238E27FC236}">
                <a16:creationId xmlns:a16="http://schemas.microsoft.com/office/drawing/2014/main" id="{0E26BF3F-B6E5-4538-B4B0-C93644E49CB7}"/>
              </a:ext>
            </a:extLst>
          </p:cNvPr>
          <p:cNvGrpSpPr/>
          <p:nvPr/>
        </p:nvGrpSpPr>
        <p:grpSpPr>
          <a:xfrm>
            <a:off x="6631927" y="3756482"/>
            <a:ext cx="5280770" cy="2874429"/>
            <a:chOff x="6911230" y="3781013"/>
            <a:chExt cx="5280770" cy="2874429"/>
          </a:xfrm>
        </p:grpSpPr>
        <p:pic>
          <p:nvPicPr>
            <p:cNvPr id="49" name="Picture 48">
              <a:extLst>
                <a:ext uri="{FF2B5EF4-FFF2-40B4-BE49-F238E27FC236}">
                  <a16:creationId xmlns:a16="http://schemas.microsoft.com/office/drawing/2014/main" id="{9A1E2EF6-755F-4EF4-88B3-559B10CE4835}"/>
                </a:ext>
              </a:extLst>
            </p:cNvPr>
            <p:cNvPicPr>
              <a:picLocks noChangeAspect="1"/>
            </p:cNvPicPr>
            <p:nvPr/>
          </p:nvPicPr>
          <p:blipFill>
            <a:blip r:embed="rId11">
              <a:duotone>
                <a:prstClr val="black"/>
                <a:srgbClr val="84C0FF">
                  <a:tint val="45000"/>
                  <a:satMod val="400000"/>
                </a:srgbClr>
              </a:duotone>
              <a:extLst>
                <a:ext uri="{28A0092B-C50C-407E-A947-70E740481C1C}">
                  <a14:useLocalDpi xmlns:a14="http://schemas.microsoft.com/office/drawing/2010/main" val="0"/>
                </a:ext>
              </a:extLst>
            </a:blip>
            <a:stretch>
              <a:fillRect/>
            </a:stretch>
          </p:blipFill>
          <p:spPr>
            <a:xfrm>
              <a:off x="7171943" y="4469299"/>
              <a:ext cx="2157902" cy="2099579"/>
            </a:xfrm>
            <a:prstGeom prst="rect">
              <a:avLst/>
            </a:prstGeom>
          </p:spPr>
        </p:pic>
        <p:sp>
          <p:nvSpPr>
            <p:cNvPr id="50" name="Rectangle 49">
              <a:extLst>
                <a:ext uri="{FF2B5EF4-FFF2-40B4-BE49-F238E27FC236}">
                  <a16:creationId xmlns:a16="http://schemas.microsoft.com/office/drawing/2014/main" id="{03D1D8A7-AAB4-434F-8F78-2EE75BE87191}"/>
                </a:ext>
              </a:extLst>
            </p:cNvPr>
            <p:cNvSpPr/>
            <p:nvPr/>
          </p:nvSpPr>
          <p:spPr>
            <a:xfrm>
              <a:off x="6911230" y="3824083"/>
              <a:ext cx="2640784" cy="8550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175" algn="ctr"/>
              <a:r>
                <a:rPr lang="en-US" sz="2000" b="1" dirty="0">
                  <a:solidFill>
                    <a:prstClr val="black"/>
                  </a:solidFill>
                  <a:latin typeface="Arial" panose="020B0604020202020204" pitchFamily="34" charset="0"/>
                  <a:cs typeface="Arial" panose="020B0604020202020204" pitchFamily="34" charset="0"/>
                </a:rPr>
                <a:t>Phantom for </a:t>
              </a:r>
              <a:br>
                <a:rPr lang="en-US" sz="2000" b="1" dirty="0">
                  <a:solidFill>
                    <a:prstClr val="black"/>
                  </a:solidFill>
                  <a:latin typeface="Arial" panose="020B0604020202020204" pitchFamily="34" charset="0"/>
                  <a:cs typeface="Arial" panose="020B0604020202020204" pitchFamily="34" charset="0"/>
                </a:rPr>
              </a:br>
              <a:r>
                <a:rPr lang="en-US" sz="2000" b="1" dirty="0">
                  <a:solidFill>
                    <a:prstClr val="black"/>
                  </a:solidFill>
                  <a:latin typeface="Arial" panose="020B0604020202020204" pitchFamily="34" charset="0"/>
                  <a:cs typeface="Arial" panose="020B0604020202020204" pitchFamily="34" charset="0"/>
                </a:rPr>
                <a:t>35 mm volume coil</a:t>
              </a:r>
            </a:p>
            <a:p>
              <a:pPr marL="342900" indent="-342900" algn="ctr">
                <a:buAutoNum type="arabicPlain" startAt="200"/>
              </a:pPr>
              <a:endParaRPr lang="en-US" sz="1600" b="1" dirty="0">
                <a:solidFill>
                  <a:prstClr val="black"/>
                </a:solidFill>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5545AF1C-C795-4C14-9F65-C1A38A99AC0E}"/>
                </a:ext>
              </a:extLst>
            </p:cNvPr>
            <p:cNvSpPr/>
            <p:nvPr/>
          </p:nvSpPr>
          <p:spPr>
            <a:xfrm>
              <a:off x="9374562" y="4460258"/>
              <a:ext cx="2817438" cy="20995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3038" indent="-169863">
                <a:buFont typeface="Arial" panose="020B0604020202020204" pitchFamily="34" charset="0"/>
                <a:buChar char="•"/>
              </a:pPr>
              <a:r>
                <a:rPr lang="en-US" sz="2000" dirty="0">
                  <a:solidFill>
                    <a:prstClr val="black"/>
                  </a:solidFill>
                  <a:latin typeface="Arial" panose="020B0604020202020204" pitchFamily="34" charset="0"/>
                  <a:cs typeface="Arial" panose="020B0604020202020204" pitchFamily="34" charset="0"/>
                </a:rPr>
                <a:t>PCR Eppendorf tube in 50 mL conical tube</a:t>
              </a:r>
            </a:p>
            <a:p>
              <a:pPr marL="173038" indent="-169863">
                <a:buFont typeface="Arial" panose="020B0604020202020204" pitchFamily="34" charset="0"/>
                <a:buChar char="•"/>
              </a:pPr>
              <a:r>
                <a:rPr lang="en-US" sz="2000" dirty="0">
                  <a:solidFill>
                    <a:prstClr val="black"/>
                  </a:solidFill>
                  <a:latin typeface="Arial" panose="020B0604020202020204" pitchFamily="34" charset="0"/>
                  <a:cs typeface="Arial" panose="020B0604020202020204" pitchFamily="34" charset="0"/>
                  <a:sym typeface="Symbol" panose="05050102010706020507" pitchFamily="18" charset="2"/>
                </a:rPr>
                <a:t>1-2 PCR tubes</a:t>
              </a:r>
            </a:p>
            <a:p>
              <a:pPr marL="173038" indent="-169863">
                <a:buFont typeface="Arial" panose="020B0604020202020204" pitchFamily="34" charset="0"/>
                <a:buChar char="•"/>
              </a:pPr>
              <a:r>
                <a:rPr lang="en-US" sz="2000" dirty="0">
                  <a:solidFill>
                    <a:prstClr val="black"/>
                  </a:solidFill>
                  <a:latin typeface="Arial" panose="020B0604020202020204" pitchFamily="34" charset="0"/>
                  <a:cs typeface="Arial" panose="020B0604020202020204" pitchFamily="34" charset="0"/>
                  <a:sym typeface="Symbol" panose="05050102010706020507" pitchFamily="18" charset="2"/>
                </a:rPr>
                <a:t>200 L volume</a:t>
              </a:r>
            </a:p>
            <a:p>
              <a:pPr marL="173038" indent="-169863">
                <a:buFont typeface="Arial" panose="020B0604020202020204" pitchFamily="34" charset="0"/>
                <a:buChar char="•"/>
              </a:pPr>
              <a:r>
                <a:rPr lang="en-US" sz="2000" dirty="0">
                  <a:solidFill>
                    <a:prstClr val="black"/>
                  </a:solidFill>
                  <a:latin typeface="Arial" panose="020B0604020202020204" pitchFamily="34" charset="0"/>
                  <a:cs typeface="Arial" panose="020B0604020202020204" pitchFamily="34" charset="0"/>
                  <a:sym typeface="Symbol" panose="05050102010706020507" pitchFamily="18" charset="2"/>
                </a:rPr>
                <a:t>Filled with water </a:t>
              </a:r>
              <a:br>
                <a:rPr lang="en-US" sz="2000" dirty="0">
                  <a:solidFill>
                    <a:prstClr val="black"/>
                  </a:solidFill>
                  <a:latin typeface="Arial" panose="020B0604020202020204" pitchFamily="34" charset="0"/>
                  <a:cs typeface="Arial" panose="020B0604020202020204" pitchFamily="34" charset="0"/>
                  <a:sym typeface="Symbol" panose="05050102010706020507" pitchFamily="18" charset="2"/>
                </a:rPr>
              </a:br>
              <a:r>
                <a:rPr lang="en-US" sz="2000" dirty="0">
                  <a:solidFill>
                    <a:prstClr val="black"/>
                  </a:solidFill>
                  <a:latin typeface="Arial" panose="020B0604020202020204" pitchFamily="34" charset="0"/>
                  <a:cs typeface="Arial" panose="020B0604020202020204" pitchFamily="34" charset="0"/>
                  <a:sym typeface="Symbol" panose="05050102010706020507" pitchFamily="18" charset="2"/>
                </a:rPr>
                <a:t>or agar</a:t>
              </a:r>
            </a:p>
            <a:p>
              <a:pPr marL="342900" indent="-342900" algn="just">
                <a:buAutoNum type="arabicPlain" startAt="200"/>
              </a:pPr>
              <a:endParaRPr lang="en-US" sz="1600" dirty="0">
                <a:solidFill>
                  <a:prstClr val="black"/>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86021F2-B225-44FA-8179-701A51E0DD43}"/>
                </a:ext>
              </a:extLst>
            </p:cNvPr>
            <p:cNvSpPr/>
            <p:nvPr/>
          </p:nvSpPr>
          <p:spPr>
            <a:xfrm>
              <a:off x="6967959" y="3781013"/>
              <a:ext cx="5224041" cy="287442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632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2D930EA-690C-40B4-8B38-5A5BB35EDB7F}"/>
              </a:ext>
            </a:extLst>
          </p:cNvPr>
          <p:cNvGrpSpPr/>
          <p:nvPr/>
        </p:nvGrpSpPr>
        <p:grpSpPr>
          <a:xfrm>
            <a:off x="63500" y="79726"/>
            <a:ext cx="12074739" cy="629339"/>
            <a:chOff x="128705" y="1011199"/>
            <a:chExt cx="12074739" cy="629339"/>
          </a:xfrm>
        </p:grpSpPr>
        <p:sp>
          <p:nvSpPr>
            <p:cNvPr id="3" name="Rectangle 2">
              <a:extLst>
                <a:ext uri="{FF2B5EF4-FFF2-40B4-BE49-F238E27FC236}">
                  <a16:creationId xmlns:a16="http://schemas.microsoft.com/office/drawing/2014/main" id="{EBAAF2A2-B65D-4F27-BE1E-C06039DA81C2}"/>
                </a:ext>
              </a:extLst>
            </p:cNvPr>
            <p:cNvSpPr/>
            <p:nvPr/>
          </p:nvSpPr>
          <p:spPr>
            <a:xfrm>
              <a:off x="128705" y="1351101"/>
              <a:ext cx="11704320" cy="45719"/>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pic>
          <p:nvPicPr>
            <p:cNvPr id="4" name="Picture 3" descr="camel_logo_notext_transparent.tif">
              <a:extLst>
                <a:ext uri="{FF2B5EF4-FFF2-40B4-BE49-F238E27FC236}">
                  <a16:creationId xmlns:a16="http://schemas.microsoft.com/office/drawing/2014/main" id="{5EAC3549-3D05-40A6-91E2-8785AE072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5821" y="1065325"/>
              <a:ext cx="957623" cy="575213"/>
            </a:xfrm>
            <a:prstGeom prst="rect">
              <a:avLst/>
            </a:prstGeom>
          </p:spPr>
        </p:pic>
        <p:pic>
          <p:nvPicPr>
            <p:cNvPr id="5" name="Picture 4" descr="mda.png">
              <a:extLst>
                <a:ext uri="{FF2B5EF4-FFF2-40B4-BE49-F238E27FC236}">
                  <a16:creationId xmlns:a16="http://schemas.microsoft.com/office/drawing/2014/main" id="{271620E4-497A-40B8-9F88-DCD11EF1D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06" y="1011199"/>
              <a:ext cx="3050391" cy="316991"/>
            </a:xfrm>
            <a:prstGeom prst="rect">
              <a:avLst/>
            </a:prstGeom>
          </p:spPr>
        </p:pic>
      </p:grpSp>
      <p:pic>
        <p:nvPicPr>
          <p:cNvPr id="7" name="Picture 6">
            <a:extLst>
              <a:ext uri="{FF2B5EF4-FFF2-40B4-BE49-F238E27FC236}">
                <a16:creationId xmlns:a16="http://schemas.microsoft.com/office/drawing/2014/main" id="{57389823-36FD-4F88-9744-4E44609E09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506" y="1019452"/>
            <a:ext cx="1713799" cy="1828800"/>
          </a:xfrm>
          <a:prstGeom prst="rect">
            <a:avLst/>
          </a:prstGeom>
          <a:ln w="19050">
            <a:solidFill>
              <a:schemeClr val="tx1"/>
            </a:solidFill>
          </a:ln>
        </p:spPr>
      </p:pic>
      <p:sp>
        <p:nvSpPr>
          <p:cNvPr id="10" name="Rectangle 9">
            <a:extLst>
              <a:ext uri="{FF2B5EF4-FFF2-40B4-BE49-F238E27FC236}">
                <a16:creationId xmlns:a16="http://schemas.microsoft.com/office/drawing/2014/main" id="{5D4893D0-FB28-45F6-9060-01784CC4D309}"/>
              </a:ext>
            </a:extLst>
          </p:cNvPr>
          <p:cNvSpPr/>
          <p:nvPr/>
        </p:nvSpPr>
        <p:spPr>
          <a:xfrm>
            <a:off x="87058" y="3058519"/>
            <a:ext cx="4020394" cy="183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b="1" u="sng" dirty="0">
                <a:solidFill>
                  <a:prstClr val="black"/>
                </a:solidFill>
                <a:latin typeface="Arial" panose="020B0604020202020204" pitchFamily="34" charset="0"/>
                <a:cs typeface="Arial" panose="020B0604020202020204" pitchFamily="34" charset="0"/>
              </a:rPr>
              <a:t>Cylindrical phantom </a:t>
            </a:r>
          </a:p>
          <a:p>
            <a:pPr marL="231775" indent="-227013">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Ellingson Group, UCLA</a:t>
            </a:r>
          </a:p>
          <a:p>
            <a:pPr marL="231775" indent="-227013">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16.5 cm diameter</a:t>
            </a:r>
          </a:p>
          <a:p>
            <a:pPr marL="231775" indent="-227013">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16.5 cm height</a:t>
            </a:r>
          </a:p>
          <a:p>
            <a:pPr marL="231775" indent="-227013">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18 containers, 30 mL volume</a:t>
            </a:r>
          </a:p>
          <a:p>
            <a:pPr marL="231775" indent="-227013">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two tiers</a:t>
            </a:r>
          </a:p>
          <a:p>
            <a:pPr marL="231775" indent="-227013">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Yao, et al., MAGMA, 2021</a:t>
            </a:r>
          </a:p>
          <a:p>
            <a:pPr marL="231775" indent="-227013">
              <a:buFont typeface="Arial" panose="020B0604020202020204" pitchFamily="34" charset="0"/>
              <a:buChar char="•"/>
            </a:pPr>
            <a:endParaRPr lang="en-US" dirty="0">
              <a:solidFill>
                <a:prstClr val="black"/>
              </a:solidFill>
              <a:latin typeface="Arial" panose="020B060402020202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DE263CA5-0D38-4F9D-A04D-800882C4B5F2}"/>
              </a:ext>
            </a:extLst>
          </p:cNvPr>
          <p:cNvGrpSpPr>
            <a:grpSpLocks noChangeAspect="1"/>
          </p:cNvGrpSpPr>
          <p:nvPr/>
        </p:nvGrpSpPr>
        <p:grpSpPr>
          <a:xfrm>
            <a:off x="2047145" y="1028602"/>
            <a:ext cx="1207480" cy="1828800"/>
            <a:chOff x="5449435" y="4336774"/>
            <a:chExt cx="1277838" cy="1935361"/>
          </a:xfrm>
        </p:grpSpPr>
        <p:pic>
          <p:nvPicPr>
            <p:cNvPr id="8" name="Picture 7">
              <a:extLst>
                <a:ext uri="{FF2B5EF4-FFF2-40B4-BE49-F238E27FC236}">
                  <a16:creationId xmlns:a16="http://schemas.microsoft.com/office/drawing/2014/main" id="{9FDCD26E-08A2-4D39-86E0-95F5BD85AF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6451" y="4336774"/>
              <a:ext cx="1239425" cy="1188720"/>
            </a:xfrm>
            <a:prstGeom prst="rect">
              <a:avLst/>
            </a:prstGeom>
            <a:ln w="19050">
              <a:solidFill>
                <a:schemeClr val="tx1"/>
              </a:solidFill>
            </a:ln>
          </p:spPr>
        </p:pic>
        <p:grpSp>
          <p:nvGrpSpPr>
            <p:cNvPr id="11" name="Group 10">
              <a:extLst>
                <a:ext uri="{FF2B5EF4-FFF2-40B4-BE49-F238E27FC236}">
                  <a16:creationId xmlns:a16="http://schemas.microsoft.com/office/drawing/2014/main" id="{B0E4A25B-6F6B-46CB-BEFF-805C0E9FDB6A}"/>
                </a:ext>
              </a:extLst>
            </p:cNvPr>
            <p:cNvGrpSpPr/>
            <p:nvPr/>
          </p:nvGrpSpPr>
          <p:grpSpPr>
            <a:xfrm>
              <a:off x="5449435" y="5587157"/>
              <a:ext cx="1277838" cy="684978"/>
              <a:chOff x="5449435" y="5587157"/>
              <a:chExt cx="1277838" cy="684978"/>
            </a:xfrm>
          </p:grpSpPr>
          <p:pic>
            <p:nvPicPr>
              <p:cNvPr id="12" name="Picture 11">
                <a:extLst>
                  <a:ext uri="{FF2B5EF4-FFF2-40B4-BE49-F238E27FC236}">
                    <a16:creationId xmlns:a16="http://schemas.microsoft.com/office/drawing/2014/main" id="{EC7ABD82-E499-4A52-8A59-D0FE93072E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6451" y="5587157"/>
                <a:ext cx="1243584" cy="336378"/>
              </a:xfrm>
              <a:prstGeom prst="rect">
                <a:avLst/>
              </a:prstGeom>
              <a:ln w="19050">
                <a:solidFill>
                  <a:schemeClr val="tx1"/>
                </a:solidFill>
              </a:ln>
            </p:spPr>
          </p:pic>
          <p:sp>
            <p:nvSpPr>
              <p:cNvPr id="13" name="Rectangle 12">
                <a:extLst>
                  <a:ext uri="{FF2B5EF4-FFF2-40B4-BE49-F238E27FC236}">
                    <a16:creationId xmlns:a16="http://schemas.microsoft.com/office/drawing/2014/main" id="{8029FFEB-111A-4438-973D-8B16AB506455}"/>
                  </a:ext>
                </a:extLst>
              </p:cNvPr>
              <p:cNvSpPr/>
              <p:nvPr/>
            </p:nvSpPr>
            <p:spPr>
              <a:xfrm>
                <a:off x="5449435" y="5933581"/>
                <a:ext cx="1277837" cy="338554"/>
              </a:xfrm>
              <a:prstGeom prst="rect">
                <a:avLst/>
              </a:prstGeom>
              <a:solidFill>
                <a:schemeClr val="tx1"/>
              </a:solidFill>
            </p:spPr>
            <p:txBody>
              <a:bodyPr wrap="square">
                <a:spAutoFit/>
              </a:bodyPr>
              <a:lstStyle/>
              <a:p>
                <a:pPr algn="ctr" defTabSz="685800"/>
                <a:r>
                  <a:rPr lang="en-US" sz="1600" b="1" dirty="0">
                    <a:solidFill>
                      <a:prstClr val="white"/>
                    </a:solidFill>
                    <a:latin typeface="Arial" panose="020B0604020202020204" pitchFamily="34" charset="0"/>
                    <a:cs typeface="Arial" panose="020B0604020202020204" pitchFamily="34" charset="0"/>
                  </a:rPr>
                  <a:t>% CEST</a:t>
                </a:r>
                <a:endParaRPr lang="en-US" sz="1600" b="1" baseline="-25000" dirty="0">
                  <a:solidFill>
                    <a:prstClr val="whit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E1123C6A-0B9B-46C9-81F7-E1C33CDBB647}"/>
                  </a:ext>
                </a:extLst>
              </p:cNvPr>
              <p:cNvSpPr/>
              <p:nvPr/>
            </p:nvSpPr>
            <p:spPr>
              <a:xfrm>
                <a:off x="5454054" y="5702048"/>
                <a:ext cx="517255" cy="246221"/>
              </a:xfrm>
              <a:prstGeom prst="rect">
                <a:avLst/>
              </a:prstGeom>
              <a:solidFill>
                <a:schemeClr val="tx1"/>
              </a:solidFill>
            </p:spPr>
            <p:txBody>
              <a:bodyPr wrap="square" lIns="0" tIns="0" rIns="0" bIns="0">
                <a:spAutoFit/>
              </a:bodyPr>
              <a:lstStyle/>
              <a:p>
                <a:pPr algn="ctr" defTabSz="685800"/>
                <a:r>
                  <a:rPr lang="en-US" sz="1600" b="1" dirty="0">
                    <a:solidFill>
                      <a:prstClr val="white"/>
                    </a:solidFill>
                    <a:latin typeface="Arial" panose="020B0604020202020204" pitchFamily="34" charset="0"/>
                    <a:cs typeface="Arial" panose="020B0604020202020204" pitchFamily="34" charset="0"/>
                  </a:rPr>
                  <a:t>-10%</a:t>
                </a:r>
                <a:endParaRPr lang="en-US" sz="1600" b="1" baseline="-25000" dirty="0">
                  <a:solidFill>
                    <a:prstClr val="whit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2E02011C-5869-402C-8993-6D7DB92C7E1E}"/>
                  </a:ext>
                </a:extLst>
              </p:cNvPr>
              <p:cNvSpPr/>
              <p:nvPr/>
            </p:nvSpPr>
            <p:spPr>
              <a:xfrm>
                <a:off x="6164358" y="5688371"/>
                <a:ext cx="562915" cy="246221"/>
              </a:xfrm>
              <a:prstGeom prst="rect">
                <a:avLst/>
              </a:prstGeom>
              <a:solidFill>
                <a:schemeClr val="tx1"/>
              </a:solidFill>
            </p:spPr>
            <p:txBody>
              <a:bodyPr wrap="square" lIns="0" tIns="0" rIns="0" bIns="0">
                <a:spAutoFit/>
              </a:bodyPr>
              <a:lstStyle/>
              <a:p>
                <a:pPr algn="ctr" defTabSz="685800"/>
                <a:r>
                  <a:rPr lang="en-US" sz="1600" b="1" dirty="0">
                    <a:solidFill>
                      <a:prstClr val="white"/>
                    </a:solidFill>
                    <a:latin typeface="Arial" panose="020B0604020202020204" pitchFamily="34" charset="0"/>
                    <a:cs typeface="Arial" panose="020B0604020202020204" pitchFamily="34" charset="0"/>
                  </a:rPr>
                  <a:t>+10%</a:t>
                </a:r>
                <a:endParaRPr lang="en-US" sz="1600" b="1" baseline="-25000" dirty="0">
                  <a:solidFill>
                    <a:prstClr val="white"/>
                  </a:solidFill>
                  <a:latin typeface="Arial" panose="020B0604020202020204" pitchFamily="34" charset="0"/>
                  <a:cs typeface="Arial" panose="020B0604020202020204" pitchFamily="34" charset="0"/>
                </a:endParaRPr>
              </a:p>
            </p:txBody>
          </p:sp>
        </p:grpSp>
      </p:grpSp>
      <p:grpSp>
        <p:nvGrpSpPr>
          <p:cNvPr id="20" name="Group 19">
            <a:extLst>
              <a:ext uri="{FF2B5EF4-FFF2-40B4-BE49-F238E27FC236}">
                <a16:creationId xmlns:a16="http://schemas.microsoft.com/office/drawing/2014/main" id="{1EFD1FE0-621D-45E5-8F65-0C661B6EC87D}"/>
              </a:ext>
            </a:extLst>
          </p:cNvPr>
          <p:cNvGrpSpPr>
            <a:grpSpLocks noChangeAspect="1"/>
          </p:cNvGrpSpPr>
          <p:nvPr/>
        </p:nvGrpSpPr>
        <p:grpSpPr>
          <a:xfrm>
            <a:off x="8520415" y="442487"/>
            <a:ext cx="4089718" cy="3315194"/>
            <a:chOff x="2578878" y="2517352"/>
            <a:chExt cx="2854585" cy="2313975"/>
          </a:xfrm>
        </p:grpSpPr>
        <p:pic>
          <p:nvPicPr>
            <p:cNvPr id="25" name="Picture 24">
              <a:extLst>
                <a:ext uri="{FF2B5EF4-FFF2-40B4-BE49-F238E27FC236}">
                  <a16:creationId xmlns:a16="http://schemas.microsoft.com/office/drawing/2014/main" id="{CDAC2D8B-2EFD-48E8-BB7E-1D5BD299A998}"/>
                </a:ext>
              </a:extLst>
            </p:cNvPr>
            <p:cNvPicPr>
              <a:picLocks noChangeAspect="1"/>
            </p:cNvPicPr>
            <p:nvPr/>
          </p:nvPicPr>
          <p:blipFill>
            <a:blip r:embed="rId7"/>
            <a:stretch>
              <a:fillRect/>
            </a:stretch>
          </p:blipFill>
          <p:spPr>
            <a:xfrm>
              <a:off x="2578878" y="2517352"/>
              <a:ext cx="2854585" cy="2313975"/>
            </a:xfrm>
            <a:prstGeom prst="rect">
              <a:avLst/>
            </a:prstGeom>
          </p:spPr>
        </p:pic>
        <p:sp>
          <p:nvSpPr>
            <p:cNvPr id="26" name="Rectangle 25">
              <a:extLst>
                <a:ext uri="{FF2B5EF4-FFF2-40B4-BE49-F238E27FC236}">
                  <a16:creationId xmlns:a16="http://schemas.microsoft.com/office/drawing/2014/main" id="{131D9C9B-1924-40A9-9D07-C02CA879A537}"/>
                </a:ext>
              </a:extLst>
            </p:cNvPr>
            <p:cNvSpPr/>
            <p:nvPr/>
          </p:nvSpPr>
          <p:spPr>
            <a:xfrm rot="16200000">
              <a:off x="4430056" y="3328125"/>
              <a:ext cx="1227398" cy="338554"/>
            </a:xfrm>
            <a:prstGeom prst="rect">
              <a:avLst/>
            </a:prstGeom>
          </p:spPr>
          <p:txBody>
            <a:bodyPr wrap="square">
              <a:spAutoFit/>
            </a:bodyPr>
            <a:lstStyle/>
            <a:p>
              <a:pPr algn="ctr" defTabSz="685800"/>
              <a:r>
                <a:rPr lang="en-US" sz="1600" dirty="0">
                  <a:solidFill>
                    <a:prstClr val="black"/>
                  </a:solidFill>
                  <a:latin typeface="Arial" panose="020B0604020202020204" pitchFamily="34" charset="0"/>
                  <a:cs typeface="Arial" panose="020B0604020202020204" pitchFamily="34" charset="0"/>
                </a:rPr>
                <a:t>% CEST</a:t>
              </a:r>
              <a:endParaRPr lang="en-US" sz="1600" baseline="-25000" dirty="0">
                <a:solidFill>
                  <a:prstClr val="black"/>
                </a:solidFill>
                <a:latin typeface="Arial" panose="020B0604020202020204" pitchFamily="34" charset="0"/>
                <a:cs typeface="Arial" panose="020B0604020202020204" pitchFamily="34" charset="0"/>
              </a:endParaRPr>
            </a:p>
          </p:txBody>
        </p:sp>
      </p:grpSp>
      <p:sp>
        <p:nvSpPr>
          <p:cNvPr id="21" name="Rectangle 20">
            <a:extLst>
              <a:ext uri="{FF2B5EF4-FFF2-40B4-BE49-F238E27FC236}">
                <a16:creationId xmlns:a16="http://schemas.microsoft.com/office/drawing/2014/main" id="{DCC81FE9-AB09-4866-A590-4AC9AC05E5FF}"/>
              </a:ext>
            </a:extLst>
          </p:cNvPr>
          <p:cNvSpPr/>
          <p:nvPr/>
        </p:nvSpPr>
        <p:spPr>
          <a:xfrm>
            <a:off x="7270671" y="2863647"/>
            <a:ext cx="3975945" cy="172449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000" b="1" u="sng" dirty="0">
                <a:solidFill>
                  <a:prstClr val="black"/>
                </a:solidFill>
                <a:latin typeface="Arial" panose="020B0604020202020204" pitchFamily="34" charset="0"/>
                <a:cs typeface="Arial" panose="020B0604020202020204" pitchFamily="34" charset="0"/>
              </a:rPr>
              <a:t>Spherical phantom </a:t>
            </a:r>
          </a:p>
          <a:p>
            <a:pPr marL="173038" indent="-169863" algn="just">
              <a:buFont typeface="Arial" panose="020B0604020202020204" pitchFamily="34" charset="0"/>
              <a:buChar char="•"/>
            </a:pPr>
            <a:r>
              <a:rPr lang="en-US" dirty="0" err="1">
                <a:solidFill>
                  <a:prstClr val="black"/>
                </a:solidFill>
                <a:latin typeface="Arial" panose="020B0604020202020204" pitchFamily="34" charset="0"/>
                <a:cs typeface="Arial" panose="020B0604020202020204" pitchFamily="34" charset="0"/>
              </a:rPr>
              <a:t>CaliberMRI</a:t>
            </a:r>
            <a:r>
              <a:rPr lang="en-US" dirty="0">
                <a:solidFill>
                  <a:prstClr val="black"/>
                </a:solidFill>
                <a:latin typeface="Arial" panose="020B0604020202020204" pitchFamily="34" charset="0"/>
                <a:cs typeface="Arial" panose="020B0604020202020204" pitchFamily="34" charset="0"/>
              </a:rPr>
              <a:t>, Inc. </a:t>
            </a:r>
          </a:p>
          <a:p>
            <a:pPr marL="173038" indent="-169863" algn="just">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18 cm diameter</a:t>
            </a:r>
          </a:p>
          <a:p>
            <a:pPr marL="173038" indent="-169863">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13 containers, 30 mL volume</a:t>
            </a:r>
          </a:p>
          <a:p>
            <a:pPr marL="173038" indent="-169863">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100 containers, 4 mL volume</a:t>
            </a:r>
          </a:p>
          <a:p>
            <a:pPr marL="173038" indent="-169863" algn="just">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One tier</a:t>
            </a:r>
          </a:p>
        </p:txBody>
      </p:sp>
      <p:pic>
        <p:nvPicPr>
          <p:cNvPr id="23" name="Picture 22">
            <a:extLst>
              <a:ext uri="{FF2B5EF4-FFF2-40B4-BE49-F238E27FC236}">
                <a16:creationId xmlns:a16="http://schemas.microsoft.com/office/drawing/2014/main" id="{A621640E-F4CA-4B8B-93A6-988BA345830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5758" t="30707" r="10000" b="18058"/>
          <a:stretch/>
        </p:blipFill>
        <p:spPr>
          <a:xfrm>
            <a:off x="898614" y="4976730"/>
            <a:ext cx="3330170" cy="1723635"/>
          </a:xfrm>
          <a:prstGeom prst="rect">
            <a:avLst/>
          </a:prstGeom>
        </p:spPr>
      </p:pic>
      <p:sp>
        <p:nvSpPr>
          <p:cNvPr id="28" name="Rectangle 27">
            <a:extLst>
              <a:ext uri="{FF2B5EF4-FFF2-40B4-BE49-F238E27FC236}">
                <a16:creationId xmlns:a16="http://schemas.microsoft.com/office/drawing/2014/main" id="{CDC8E35A-B2A5-4A77-8E0F-C646048758B9}"/>
              </a:ext>
            </a:extLst>
          </p:cNvPr>
          <p:cNvSpPr/>
          <p:nvPr/>
        </p:nvSpPr>
        <p:spPr>
          <a:xfrm>
            <a:off x="1526827" y="501771"/>
            <a:ext cx="9171195" cy="36691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u="sng" dirty="0">
                <a:solidFill>
                  <a:prstClr val="black"/>
                </a:solidFill>
                <a:latin typeface="Arial" panose="020B0604020202020204" pitchFamily="34" charset="0"/>
                <a:cs typeface="Arial" panose="020B0604020202020204" pitchFamily="34" charset="0"/>
              </a:rPr>
              <a:t>Phantoms for a clinical MRI scanner</a:t>
            </a:r>
          </a:p>
        </p:txBody>
      </p:sp>
      <p:pic>
        <p:nvPicPr>
          <p:cNvPr id="32" name="Picture 31" descr="A picture containing indoor, blender&#10;&#10;Description automatically generated">
            <a:extLst>
              <a:ext uri="{FF2B5EF4-FFF2-40B4-BE49-F238E27FC236}">
                <a16:creationId xmlns:a16="http://schemas.microsoft.com/office/drawing/2014/main" id="{4105C9BB-1C04-42AE-9962-E285E7FFA1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06265" y="1008584"/>
            <a:ext cx="1911918" cy="1859020"/>
          </a:xfrm>
          <a:prstGeom prst="rect">
            <a:avLst/>
          </a:prstGeom>
        </p:spPr>
      </p:pic>
      <p:sp>
        <p:nvSpPr>
          <p:cNvPr id="33" name="Rectangle 32">
            <a:extLst>
              <a:ext uri="{FF2B5EF4-FFF2-40B4-BE49-F238E27FC236}">
                <a16:creationId xmlns:a16="http://schemas.microsoft.com/office/drawing/2014/main" id="{A2679E1D-3FF7-4E92-A290-371D0881E56F}"/>
              </a:ext>
            </a:extLst>
          </p:cNvPr>
          <p:cNvSpPr/>
          <p:nvPr/>
        </p:nvSpPr>
        <p:spPr>
          <a:xfrm>
            <a:off x="7736778" y="4843572"/>
            <a:ext cx="4376836" cy="19777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000" b="1" u="sng" dirty="0">
                <a:solidFill>
                  <a:prstClr val="black"/>
                </a:solidFill>
                <a:latin typeface="Arial" panose="020B0604020202020204" pitchFamily="34" charset="0"/>
                <a:cs typeface="Arial" panose="020B0604020202020204" pitchFamily="34" charset="0"/>
              </a:rPr>
              <a:t>Breast phantom</a:t>
            </a:r>
          </a:p>
          <a:p>
            <a:pPr marL="173038" indent="-169863" algn="just">
              <a:buFont typeface="Arial" panose="020B0604020202020204" pitchFamily="34" charset="0"/>
              <a:buChar char="•"/>
            </a:pPr>
            <a:r>
              <a:rPr lang="en-US" dirty="0" err="1">
                <a:solidFill>
                  <a:prstClr val="black"/>
                </a:solidFill>
                <a:latin typeface="Arial" panose="020B0604020202020204" pitchFamily="34" charset="0"/>
                <a:cs typeface="Arial" panose="020B0604020202020204" pitchFamily="34" charset="0"/>
              </a:rPr>
              <a:t>CaliberMRI</a:t>
            </a:r>
            <a:r>
              <a:rPr lang="en-US" dirty="0">
                <a:solidFill>
                  <a:prstClr val="black"/>
                </a:solidFill>
                <a:latin typeface="Arial" panose="020B0604020202020204" pitchFamily="34" charset="0"/>
                <a:cs typeface="Arial" panose="020B0604020202020204" pitchFamily="34" charset="0"/>
              </a:rPr>
              <a:t>, Inc. </a:t>
            </a:r>
          </a:p>
          <a:p>
            <a:pPr marL="173038" indent="-169863" algn="just">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18 cm diameter</a:t>
            </a:r>
          </a:p>
          <a:p>
            <a:pPr marL="173038" indent="-169863" algn="just">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Four 15 mL tubes, twelve 5 mL tubes</a:t>
            </a:r>
          </a:p>
          <a:p>
            <a:pPr marL="173038" indent="-169863" algn="just">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One tier</a:t>
            </a:r>
          </a:p>
          <a:p>
            <a:pPr marL="173038" indent="-169863" algn="just">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Keenan, et al., JMRI, 2016</a:t>
            </a:r>
          </a:p>
        </p:txBody>
      </p:sp>
      <p:pic>
        <p:nvPicPr>
          <p:cNvPr id="36" name="Picture 4" descr="Image preview">
            <a:extLst>
              <a:ext uri="{FF2B5EF4-FFF2-40B4-BE49-F238E27FC236}">
                <a16:creationId xmlns:a16="http://schemas.microsoft.com/office/drawing/2014/main" id="{471FA780-93A8-4762-9388-606159BF8D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33294" y="1014620"/>
            <a:ext cx="1677477" cy="182880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E62EA64C-6AD9-4A09-BB51-81AB2AD6783E}"/>
              </a:ext>
            </a:extLst>
          </p:cNvPr>
          <p:cNvSpPr/>
          <p:nvPr/>
        </p:nvSpPr>
        <p:spPr>
          <a:xfrm>
            <a:off x="3473412" y="2950557"/>
            <a:ext cx="4020394" cy="183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b="1" u="sng" dirty="0">
                <a:solidFill>
                  <a:prstClr val="black"/>
                </a:solidFill>
                <a:latin typeface="Arial" panose="020B0604020202020204" pitchFamily="34" charset="0"/>
                <a:cs typeface="Arial" panose="020B0604020202020204" pitchFamily="34" charset="0"/>
              </a:rPr>
              <a:t>Cylindrical phantom </a:t>
            </a:r>
          </a:p>
          <a:p>
            <a:pPr marL="231775" indent="-227013">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Gold Standard Phantoms</a:t>
            </a:r>
          </a:p>
          <a:p>
            <a:pPr marL="231775" indent="-227013">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16 cm diameter</a:t>
            </a:r>
          </a:p>
          <a:p>
            <a:pPr marL="231775" indent="-227013">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16.5 cm height</a:t>
            </a:r>
          </a:p>
          <a:p>
            <a:pPr marL="231775" indent="-227013">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24 containers, 30 mL volume</a:t>
            </a:r>
          </a:p>
          <a:p>
            <a:pPr marL="231775" indent="-227013">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One tier </a:t>
            </a:r>
          </a:p>
          <a:p>
            <a:pPr marL="4762"/>
            <a:endParaRPr lang="en-US" dirty="0">
              <a:solidFill>
                <a:prstClr val="black"/>
              </a:solidFill>
              <a:latin typeface="Arial" panose="020B0604020202020204" pitchFamily="34" charset="0"/>
              <a:cs typeface="Arial" panose="020B0604020202020204" pitchFamily="34" charset="0"/>
            </a:endParaRPr>
          </a:p>
        </p:txBody>
      </p:sp>
      <p:pic>
        <p:nvPicPr>
          <p:cNvPr id="39" name="Picture 38" descr="A picture containing electronics&#10;&#10;Description automatically generated">
            <a:extLst>
              <a:ext uri="{FF2B5EF4-FFF2-40B4-BE49-F238E27FC236}">
                <a16:creationId xmlns:a16="http://schemas.microsoft.com/office/drawing/2014/main" id="{C7F30FC4-5F6E-425A-8619-EF2F888050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67446" y="1025568"/>
            <a:ext cx="1861280" cy="1817851"/>
          </a:xfrm>
          <a:prstGeom prst="rect">
            <a:avLst/>
          </a:prstGeom>
        </p:spPr>
      </p:pic>
      <p:pic>
        <p:nvPicPr>
          <p:cNvPr id="41" name="Picture 40">
            <a:extLst>
              <a:ext uri="{FF2B5EF4-FFF2-40B4-BE49-F238E27FC236}">
                <a16:creationId xmlns:a16="http://schemas.microsoft.com/office/drawing/2014/main" id="{BA920B95-1526-449D-8231-240AC96898A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4330422" y="4971700"/>
            <a:ext cx="1430783" cy="1723634"/>
          </a:xfrm>
          <a:prstGeom prst="rect">
            <a:avLst/>
          </a:prstGeom>
        </p:spPr>
      </p:pic>
      <p:pic>
        <p:nvPicPr>
          <p:cNvPr id="43" name="Picture 42">
            <a:extLst>
              <a:ext uri="{FF2B5EF4-FFF2-40B4-BE49-F238E27FC236}">
                <a16:creationId xmlns:a16="http://schemas.microsoft.com/office/drawing/2014/main" id="{EDAB375B-3FEA-41FE-B739-27C07503B63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51619" y="4973845"/>
            <a:ext cx="1794745" cy="1721490"/>
          </a:xfrm>
          <a:prstGeom prst="rect">
            <a:avLst/>
          </a:prstGeom>
        </p:spPr>
      </p:pic>
    </p:spTree>
    <p:extLst>
      <p:ext uri="{BB962C8B-B14F-4D97-AF65-F5344CB8AC3E}">
        <p14:creationId xmlns:p14="http://schemas.microsoft.com/office/powerpoint/2010/main" val="1572419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2D930EA-690C-40B4-8B38-5A5BB35EDB7F}"/>
              </a:ext>
            </a:extLst>
          </p:cNvPr>
          <p:cNvGrpSpPr/>
          <p:nvPr/>
        </p:nvGrpSpPr>
        <p:grpSpPr>
          <a:xfrm>
            <a:off x="63500" y="79726"/>
            <a:ext cx="12074739" cy="629339"/>
            <a:chOff x="128705" y="1011199"/>
            <a:chExt cx="12074739" cy="629339"/>
          </a:xfrm>
        </p:grpSpPr>
        <p:sp>
          <p:nvSpPr>
            <p:cNvPr id="3" name="Rectangle 2">
              <a:extLst>
                <a:ext uri="{FF2B5EF4-FFF2-40B4-BE49-F238E27FC236}">
                  <a16:creationId xmlns:a16="http://schemas.microsoft.com/office/drawing/2014/main" id="{EBAAF2A2-B65D-4F27-BE1E-C06039DA81C2}"/>
                </a:ext>
              </a:extLst>
            </p:cNvPr>
            <p:cNvSpPr/>
            <p:nvPr/>
          </p:nvSpPr>
          <p:spPr>
            <a:xfrm>
              <a:off x="128705" y="1351101"/>
              <a:ext cx="11704320" cy="45719"/>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pic>
          <p:nvPicPr>
            <p:cNvPr id="4" name="Picture 3" descr="camel_logo_notext_transparent.tif">
              <a:extLst>
                <a:ext uri="{FF2B5EF4-FFF2-40B4-BE49-F238E27FC236}">
                  <a16:creationId xmlns:a16="http://schemas.microsoft.com/office/drawing/2014/main" id="{5EAC3549-3D05-40A6-91E2-8785AE072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5821" y="1065325"/>
              <a:ext cx="957623" cy="575213"/>
            </a:xfrm>
            <a:prstGeom prst="rect">
              <a:avLst/>
            </a:prstGeom>
          </p:spPr>
        </p:pic>
        <p:pic>
          <p:nvPicPr>
            <p:cNvPr id="5" name="Picture 4" descr="mda.png">
              <a:extLst>
                <a:ext uri="{FF2B5EF4-FFF2-40B4-BE49-F238E27FC236}">
                  <a16:creationId xmlns:a16="http://schemas.microsoft.com/office/drawing/2014/main" id="{271620E4-497A-40B8-9F88-DCD11EF1D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06" y="1011199"/>
              <a:ext cx="3050391" cy="316991"/>
            </a:xfrm>
            <a:prstGeom prst="rect">
              <a:avLst/>
            </a:prstGeom>
          </p:spPr>
        </p:pic>
      </p:grpSp>
      <p:graphicFrame>
        <p:nvGraphicFramePr>
          <p:cNvPr id="6" name="Table 5">
            <a:extLst>
              <a:ext uri="{FF2B5EF4-FFF2-40B4-BE49-F238E27FC236}">
                <a16:creationId xmlns:a16="http://schemas.microsoft.com/office/drawing/2014/main" id="{08A3F276-AF54-4505-B800-F9BB0CD8AD93}"/>
              </a:ext>
            </a:extLst>
          </p:cNvPr>
          <p:cNvGraphicFramePr>
            <a:graphicFrameLocks noGrp="1"/>
          </p:cNvGraphicFramePr>
          <p:nvPr>
            <p:extLst>
              <p:ext uri="{D42A27DB-BD31-4B8C-83A1-F6EECF244321}">
                <p14:modId xmlns:p14="http://schemas.microsoft.com/office/powerpoint/2010/main" val="2623149777"/>
              </p:ext>
            </p:extLst>
          </p:nvPr>
        </p:nvGraphicFramePr>
        <p:xfrm>
          <a:off x="336646" y="1095044"/>
          <a:ext cx="11518708" cy="4443275"/>
        </p:xfrm>
        <a:graphic>
          <a:graphicData uri="http://schemas.openxmlformats.org/drawingml/2006/table">
            <a:tbl>
              <a:tblPr firstRow="1" firstCol="1" bandRow="1">
                <a:tableStyleId>{5C22544A-7EE6-4342-B048-85BDC9FD1C3A}</a:tableStyleId>
              </a:tblPr>
              <a:tblGrid>
                <a:gridCol w="1165153">
                  <a:extLst>
                    <a:ext uri="{9D8B030D-6E8A-4147-A177-3AD203B41FA5}">
                      <a16:colId xmlns:a16="http://schemas.microsoft.com/office/drawing/2014/main" val="452669038"/>
                    </a:ext>
                  </a:extLst>
                </a:gridCol>
                <a:gridCol w="1362935">
                  <a:extLst>
                    <a:ext uri="{9D8B030D-6E8A-4147-A177-3AD203B41FA5}">
                      <a16:colId xmlns:a16="http://schemas.microsoft.com/office/drawing/2014/main" val="1014489548"/>
                    </a:ext>
                  </a:extLst>
                </a:gridCol>
                <a:gridCol w="1383175">
                  <a:extLst>
                    <a:ext uri="{9D8B030D-6E8A-4147-A177-3AD203B41FA5}">
                      <a16:colId xmlns:a16="http://schemas.microsoft.com/office/drawing/2014/main" val="3543198102"/>
                    </a:ext>
                  </a:extLst>
                </a:gridCol>
                <a:gridCol w="1284790">
                  <a:extLst>
                    <a:ext uri="{9D8B030D-6E8A-4147-A177-3AD203B41FA5}">
                      <a16:colId xmlns:a16="http://schemas.microsoft.com/office/drawing/2014/main" val="2270063069"/>
                    </a:ext>
                  </a:extLst>
                </a:gridCol>
                <a:gridCol w="1825890">
                  <a:extLst>
                    <a:ext uri="{9D8B030D-6E8A-4147-A177-3AD203B41FA5}">
                      <a16:colId xmlns:a16="http://schemas.microsoft.com/office/drawing/2014/main" val="3607453457"/>
                    </a:ext>
                  </a:extLst>
                </a:gridCol>
                <a:gridCol w="1290859">
                  <a:extLst>
                    <a:ext uri="{9D8B030D-6E8A-4147-A177-3AD203B41FA5}">
                      <a16:colId xmlns:a16="http://schemas.microsoft.com/office/drawing/2014/main" val="2806094474"/>
                    </a:ext>
                  </a:extLst>
                </a:gridCol>
                <a:gridCol w="1718559">
                  <a:extLst>
                    <a:ext uri="{9D8B030D-6E8A-4147-A177-3AD203B41FA5}">
                      <a16:colId xmlns:a16="http://schemas.microsoft.com/office/drawing/2014/main" val="3377303039"/>
                    </a:ext>
                  </a:extLst>
                </a:gridCol>
                <a:gridCol w="1487347">
                  <a:extLst>
                    <a:ext uri="{9D8B030D-6E8A-4147-A177-3AD203B41FA5}">
                      <a16:colId xmlns:a16="http://schemas.microsoft.com/office/drawing/2014/main" val="575754153"/>
                    </a:ext>
                  </a:extLst>
                </a:gridCol>
              </a:tblGrid>
              <a:tr h="742347">
                <a:tc>
                  <a:txBody>
                    <a:bodyPr/>
                    <a:lstStyle/>
                    <a:p>
                      <a:pPr marL="0" marR="0" algn="ctr">
                        <a:lnSpc>
                          <a:spcPct val="107000"/>
                        </a:lnSpc>
                        <a:spcBef>
                          <a:spcPts val="0"/>
                        </a:spcBef>
                        <a:spcAft>
                          <a:spcPts val="0"/>
                        </a:spcAft>
                      </a:pPr>
                      <a:r>
                        <a:rPr lang="en-US" sz="1800">
                          <a:effectLst/>
                        </a:rPr>
                        <a:t>Sample</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Material</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Source</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Saturation Freq. (ppm)</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Conc. (mM)</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dirty="0">
                          <a:effectLst/>
                        </a:rPr>
                        <a:t>pH (number of values)</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T1 time (sec)</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dirty="0">
                          <a:effectLst/>
                        </a:rPr>
                        <a:t>Phantom</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extLst>
                  <a:ext uri="{0D108BD9-81ED-4DB2-BD59-A6C34878D82A}">
                    <a16:rowId xmlns:a16="http://schemas.microsoft.com/office/drawing/2014/main" val="695171098"/>
                  </a:ext>
                </a:extLst>
              </a:tr>
              <a:tr h="462211">
                <a:tc>
                  <a:txBody>
                    <a:bodyPr/>
                    <a:lstStyle/>
                    <a:p>
                      <a:pPr marL="0" marR="0" algn="ctr">
                        <a:lnSpc>
                          <a:spcPct val="107000"/>
                        </a:lnSpc>
                        <a:spcBef>
                          <a:spcPts val="0"/>
                        </a:spcBef>
                        <a:spcAft>
                          <a:spcPts val="0"/>
                        </a:spcAft>
                      </a:pPr>
                      <a:r>
                        <a:rPr lang="en-US" sz="1800" dirty="0" err="1">
                          <a:effectLst/>
                        </a:rPr>
                        <a:t>paraCEST</a:t>
                      </a:r>
                      <a:r>
                        <a:rPr lang="en-US" sz="1800" dirty="0">
                          <a:effectLst/>
                        </a:rPr>
                        <a:t> agent</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just">
                        <a:lnSpc>
                          <a:spcPct val="107000"/>
                        </a:lnSpc>
                        <a:spcBef>
                          <a:spcPts val="0"/>
                        </a:spcBef>
                        <a:spcAft>
                          <a:spcPts val="0"/>
                        </a:spcAft>
                      </a:pPr>
                      <a:r>
                        <a:rPr lang="en-US" sz="1800" dirty="0">
                          <a:effectLst/>
                        </a:rPr>
                        <a:t>Yb-HPDO3A</a:t>
                      </a:r>
                      <a:r>
                        <a:rPr lang="en-US" sz="1800" baseline="30000" dirty="0">
                          <a:effectLst/>
                        </a:rPr>
                        <a:t>1</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just">
                        <a:lnSpc>
                          <a:spcPct val="107000"/>
                        </a:lnSpc>
                        <a:spcBef>
                          <a:spcPts val="0"/>
                        </a:spcBef>
                        <a:spcAft>
                          <a:spcPts val="0"/>
                        </a:spcAft>
                      </a:pPr>
                      <a:r>
                        <a:rPr lang="en-US" sz="1800">
                          <a:effectLst/>
                        </a:rPr>
                        <a:t>Cage Chemicals</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71, 99</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10, 15, 20, 25, 50</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6.0-7.5 (8)</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0.2, 0.5, 1.0, 2.25</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dirty="0">
                          <a:effectLst/>
                        </a:rPr>
                        <a:t>sphere</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extLst>
                  <a:ext uri="{0D108BD9-81ED-4DB2-BD59-A6C34878D82A}">
                    <a16:rowId xmlns:a16="http://schemas.microsoft.com/office/drawing/2014/main" val="1847914566"/>
                  </a:ext>
                </a:extLst>
              </a:tr>
              <a:tr h="555590">
                <a:tc>
                  <a:txBody>
                    <a:bodyPr/>
                    <a:lstStyle/>
                    <a:p>
                      <a:pPr marL="0" marR="0" algn="ctr">
                        <a:lnSpc>
                          <a:spcPct val="107000"/>
                        </a:lnSpc>
                        <a:spcBef>
                          <a:spcPts val="0"/>
                        </a:spcBef>
                        <a:spcAft>
                          <a:spcPts val="0"/>
                        </a:spcAft>
                      </a:pPr>
                      <a:r>
                        <a:rPr lang="en-US" sz="1800" dirty="0" err="1">
                          <a:effectLst/>
                        </a:rPr>
                        <a:t>diaCEST</a:t>
                      </a:r>
                      <a:r>
                        <a:rPr lang="en-US" sz="1800" dirty="0">
                          <a:effectLst/>
                        </a:rPr>
                        <a:t> agent</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just">
                        <a:lnSpc>
                          <a:spcPct val="107000"/>
                        </a:lnSpc>
                        <a:spcBef>
                          <a:spcPts val="0"/>
                        </a:spcBef>
                        <a:spcAft>
                          <a:spcPts val="0"/>
                        </a:spcAft>
                      </a:pPr>
                      <a:r>
                        <a:rPr lang="en-US" sz="1800" dirty="0" err="1">
                          <a:effectLst/>
                        </a:rPr>
                        <a:t>Iopamidol</a:t>
                      </a:r>
                      <a:r>
                        <a:rPr lang="en-US" sz="1800" dirty="0">
                          <a:effectLst/>
                        </a:rPr>
                        <a:t> (</a:t>
                      </a:r>
                      <a:r>
                        <a:rPr lang="en-US" sz="1800" dirty="0" err="1">
                          <a:effectLst/>
                        </a:rPr>
                        <a:t>Isovue</a:t>
                      </a:r>
                      <a:r>
                        <a:rPr lang="en-US" sz="1800" dirty="0">
                          <a:effectLst/>
                        </a:rPr>
                        <a:t>™)</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just">
                        <a:lnSpc>
                          <a:spcPct val="107000"/>
                        </a:lnSpc>
                        <a:spcBef>
                          <a:spcPts val="0"/>
                        </a:spcBef>
                        <a:spcAft>
                          <a:spcPts val="0"/>
                        </a:spcAft>
                      </a:pPr>
                      <a:r>
                        <a:rPr lang="en-US" sz="1800">
                          <a:effectLst/>
                        </a:rPr>
                        <a:t>Bracco Diagnostics</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4.2, 5.6</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10, 15, 20, 25, 50</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6.0-7.5 (8)</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0.2, 0.5, 1.0, 2.25</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dirty="0">
                          <a:effectLst/>
                        </a:rPr>
                        <a:t>sphere</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extLst>
                  <a:ext uri="{0D108BD9-81ED-4DB2-BD59-A6C34878D82A}">
                    <a16:rowId xmlns:a16="http://schemas.microsoft.com/office/drawing/2014/main" val="4072438202"/>
                  </a:ext>
                </a:extLst>
              </a:tr>
              <a:tr h="481273">
                <a:tc>
                  <a:txBody>
                    <a:bodyPr/>
                    <a:lstStyle/>
                    <a:p>
                      <a:pPr marL="0" marR="0" algn="ctr">
                        <a:lnSpc>
                          <a:spcPct val="107000"/>
                        </a:lnSpc>
                        <a:spcBef>
                          <a:spcPts val="0"/>
                        </a:spcBef>
                        <a:spcAft>
                          <a:spcPts val="0"/>
                        </a:spcAft>
                      </a:pPr>
                      <a:r>
                        <a:rPr lang="en-US" sz="1800" dirty="0">
                          <a:effectLst/>
                        </a:rPr>
                        <a:t>gelatin</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nchor="ctr"/>
                </a:tc>
                <a:tc>
                  <a:txBody>
                    <a:bodyPr/>
                    <a:lstStyle/>
                    <a:p>
                      <a:pPr marL="0" marR="0" algn="just">
                        <a:lnSpc>
                          <a:spcPct val="107000"/>
                        </a:lnSpc>
                        <a:spcBef>
                          <a:spcPts val="0"/>
                        </a:spcBef>
                        <a:spcAft>
                          <a:spcPts val="0"/>
                        </a:spcAft>
                      </a:pPr>
                      <a:r>
                        <a:rPr lang="en-US" sz="1800" dirty="0" err="1">
                          <a:effectLst/>
                        </a:rPr>
                        <a:t>Verisol</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nchor="ctr"/>
                </a:tc>
                <a:tc>
                  <a:txBody>
                    <a:bodyPr/>
                    <a:lstStyle/>
                    <a:p>
                      <a:pPr marL="0" marR="0" algn="just">
                        <a:lnSpc>
                          <a:spcPct val="107000"/>
                        </a:lnSpc>
                        <a:spcBef>
                          <a:spcPts val="0"/>
                        </a:spcBef>
                        <a:spcAft>
                          <a:spcPts val="0"/>
                        </a:spcAft>
                      </a:pPr>
                      <a:r>
                        <a:rPr lang="en-US" sz="1800">
                          <a:effectLst/>
                        </a:rPr>
                        <a:t>Gelita</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nchor="ctr"/>
                </a:tc>
                <a:tc>
                  <a:txBody>
                    <a:bodyPr/>
                    <a:lstStyle/>
                    <a:p>
                      <a:pPr marL="0" marR="0" algn="ctr">
                        <a:lnSpc>
                          <a:spcPct val="107000"/>
                        </a:lnSpc>
                        <a:spcBef>
                          <a:spcPts val="0"/>
                        </a:spcBef>
                        <a:spcAft>
                          <a:spcPts val="0"/>
                        </a:spcAft>
                      </a:pPr>
                      <a:r>
                        <a:rPr lang="en-US" sz="1800" dirty="0">
                          <a:effectLst/>
                        </a:rPr>
                        <a:t>3.5</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nchor="ctr"/>
                </a:tc>
                <a:tc>
                  <a:txBody>
                    <a:bodyPr/>
                    <a:lstStyle/>
                    <a:p>
                      <a:pPr marL="0" marR="0" algn="ctr">
                        <a:lnSpc>
                          <a:spcPct val="107000"/>
                        </a:lnSpc>
                        <a:spcBef>
                          <a:spcPts val="0"/>
                        </a:spcBef>
                        <a:spcAft>
                          <a:spcPts val="0"/>
                        </a:spcAft>
                      </a:pPr>
                      <a:r>
                        <a:rPr lang="en-US" sz="1800" dirty="0">
                          <a:effectLst/>
                        </a:rPr>
                        <a:t>7.5% </a:t>
                      </a:r>
                      <a:r>
                        <a:rPr lang="en-US" sz="1800" dirty="0" err="1">
                          <a:effectLst/>
                        </a:rPr>
                        <a:t>wt</a:t>
                      </a:r>
                      <a:r>
                        <a:rPr lang="en-US" sz="1800" dirty="0">
                          <a:effectLst/>
                        </a:rPr>
                        <a:t>/vol</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nchor="ctr"/>
                </a:tc>
                <a:tc>
                  <a:txBody>
                    <a:bodyPr/>
                    <a:lstStyle/>
                    <a:p>
                      <a:pPr marL="0" marR="0" algn="ctr">
                        <a:lnSpc>
                          <a:spcPct val="107000"/>
                        </a:lnSpc>
                        <a:spcBef>
                          <a:spcPts val="0"/>
                        </a:spcBef>
                        <a:spcAft>
                          <a:spcPts val="0"/>
                        </a:spcAft>
                      </a:pPr>
                      <a:r>
                        <a:rPr lang="en-US" sz="1800" dirty="0">
                          <a:effectLst/>
                        </a:rPr>
                        <a:t>6.0-7.5 (5)</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nchor="ctr"/>
                </a:tc>
                <a:tc>
                  <a:txBody>
                    <a:bodyPr/>
                    <a:lstStyle/>
                    <a:p>
                      <a:pPr marL="0" marR="0" algn="ctr">
                        <a:lnSpc>
                          <a:spcPct val="107000"/>
                        </a:lnSpc>
                        <a:spcBef>
                          <a:spcPts val="0"/>
                        </a:spcBef>
                        <a:spcAft>
                          <a:spcPts val="0"/>
                        </a:spcAft>
                      </a:pPr>
                      <a:r>
                        <a:rPr lang="en-US" sz="1800" dirty="0">
                          <a:effectLst/>
                        </a:rPr>
                        <a:t>0.2, 0.5, 1.0, 2.25</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nchor="ctr"/>
                </a:tc>
                <a:tc>
                  <a:txBody>
                    <a:bodyPr/>
                    <a:lstStyle/>
                    <a:p>
                      <a:pPr marL="0" marR="0" algn="ctr">
                        <a:lnSpc>
                          <a:spcPct val="107000"/>
                        </a:lnSpc>
                        <a:spcBef>
                          <a:spcPts val="0"/>
                        </a:spcBef>
                        <a:spcAft>
                          <a:spcPts val="0"/>
                        </a:spcAft>
                      </a:pPr>
                      <a:r>
                        <a:rPr lang="en-US" sz="1800" dirty="0">
                          <a:effectLst/>
                        </a:rPr>
                        <a:t>sphere, cylinder</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extLst>
                  <a:ext uri="{0D108BD9-81ED-4DB2-BD59-A6C34878D82A}">
                    <a16:rowId xmlns:a16="http://schemas.microsoft.com/office/drawing/2014/main" val="2148100082"/>
                  </a:ext>
                </a:extLst>
              </a:tr>
              <a:tr h="368832">
                <a:tc>
                  <a:txBody>
                    <a:bodyPr/>
                    <a:lstStyle/>
                    <a:p>
                      <a:pPr marL="0" marR="0" algn="ctr">
                        <a:lnSpc>
                          <a:spcPct val="107000"/>
                        </a:lnSpc>
                        <a:spcBef>
                          <a:spcPts val="0"/>
                        </a:spcBef>
                        <a:spcAft>
                          <a:spcPts val="0"/>
                        </a:spcAft>
                      </a:pPr>
                      <a:r>
                        <a:rPr lang="en-US" sz="1800" dirty="0">
                          <a:effectLst/>
                        </a:rPr>
                        <a:t>peptide</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just">
                        <a:lnSpc>
                          <a:spcPct val="107000"/>
                        </a:lnSpc>
                        <a:spcBef>
                          <a:spcPts val="0"/>
                        </a:spcBef>
                        <a:spcAft>
                          <a:spcPts val="0"/>
                        </a:spcAft>
                      </a:pPr>
                      <a:r>
                        <a:rPr lang="en-US" sz="1800" dirty="0">
                          <a:effectLst/>
                        </a:rPr>
                        <a:t>poly-l-lysine </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just">
                        <a:lnSpc>
                          <a:spcPct val="107000"/>
                        </a:lnSpc>
                        <a:spcBef>
                          <a:spcPts val="0"/>
                        </a:spcBef>
                        <a:spcAft>
                          <a:spcPts val="0"/>
                        </a:spcAft>
                      </a:pPr>
                      <a:r>
                        <a:rPr lang="en-US" sz="1800">
                          <a:effectLst/>
                        </a:rPr>
                        <a:t>Sigma Aldrich</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3.5</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0.1% wt/vol</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6.0-7.5 (5)</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0.2, 0.5, 1.0, 2.25</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dirty="0">
                          <a:effectLst/>
                        </a:rPr>
                        <a:t>sphere</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extLst>
                  <a:ext uri="{0D108BD9-81ED-4DB2-BD59-A6C34878D82A}">
                    <a16:rowId xmlns:a16="http://schemas.microsoft.com/office/drawing/2014/main" val="3320839451"/>
                  </a:ext>
                </a:extLst>
              </a:tr>
              <a:tr h="462211">
                <a:tc>
                  <a:txBody>
                    <a:bodyPr/>
                    <a:lstStyle/>
                    <a:p>
                      <a:pPr marL="0" marR="0" algn="ctr">
                        <a:lnSpc>
                          <a:spcPct val="107000"/>
                        </a:lnSpc>
                        <a:spcBef>
                          <a:spcPts val="0"/>
                        </a:spcBef>
                        <a:spcAft>
                          <a:spcPts val="0"/>
                        </a:spcAft>
                      </a:pPr>
                      <a:r>
                        <a:rPr lang="en-US" sz="1800" dirty="0">
                          <a:effectLst/>
                        </a:rPr>
                        <a:t>warm metabolite</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just">
                        <a:lnSpc>
                          <a:spcPct val="107000"/>
                        </a:lnSpc>
                        <a:spcBef>
                          <a:spcPts val="0"/>
                        </a:spcBef>
                        <a:spcAft>
                          <a:spcPts val="0"/>
                        </a:spcAft>
                      </a:pPr>
                      <a:r>
                        <a:rPr lang="en-US" sz="1800" dirty="0">
                          <a:effectLst/>
                        </a:rPr>
                        <a:t>creatine</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just">
                        <a:lnSpc>
                          <a:spcPct val="107000"/>
                        </a:lnSpc>
                        <a:spcBef>
                          <a:spcPts val="0"/>
                        </a:spcBef>
                        <a:spcAft>
                          <a:spcPts val="0"/>
                        </a:spcAft>
                      </a:pPr>
                      <a:r>
                        <a:rPr lang="en-US" sz="1800" dirty="0">
                          <a:effectLst/>
                        </a:rPr>
                        <a:t>Sigma Aldrich</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1.8</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10, 15, 20, 25, 50</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6.0-7.5 (5)</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0.2, 0.5, 1.0, 2.25</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800" dirty="0">
                          <a:effectLst/>
                        </a:rPr>
                        <a:t>sphere</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07000"/>
                        </a:lnSpc>
                        <a:spcBef>
                          <a:spcPts val="0"/>
                        </a:spcBef>
                        <a:spcAft>
                          <a:spcPts val="0"/>
                        </a:spcAft>
                      </a:pP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extLst>
                  <a:ext uri="{0D108BD9-81ED-4DB2-BD59-A6C34878D82A}">
                    <a16:rowId xmlns:a16="http://schemas.microsoft.com/office/drawing/2014/main" val="1228532206"/>
                  </a:ext>
                </a:extLst>
              </a:tr>
              <a:tr h="462211">
                <a:tc>
                  <a:txBody>
                    <a:bodyPr/>
                    <a:lstStyle/>
                    <a:p>
                      <a:pPr marL="0" marR="0" algn="ctr">
                        <a:lnSpc>
                          <a:spcPct val="107000"/>
                        </a:lnSpc>
                        <a:spcBef>
                          <a:spcPts val="0"/>
                        </a:spcBef>
                        <a:spcAft>
                          <a:spcPts val="0"/>
                        </a:spcAft>
                      </a:pPr>
                      <a:r>
                        <a:rPr lang="en-US" sz="1800" dirty="0">
                          <a:effectLst/>
                        </a:rPr>
                        <a:t>glucose</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just">
                        <a:lnSpc>
                          <a:spcPct val="107000"/>
                        </a:lnSpc>
                        <a:spcBef>
                          <a:spcPts val="0"/>
                        </a:spcBef>
                        <a:spcAft>
                          <a:spcPts val="0"/>
                        </a:spcAft>
                      </a:pPr>
                      <a:r>
                        <a:rPr lang="en-US" sz="1800">
                          <a:effectLst/>
                        </a:rPr>
                        <a:t>glucose</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just">
                        <a:lnSpc>
                          <a:spcPct val="107000"/>
                        </a:lnSpc>
                        <a:spcBef>
                          <a:spcPts val="0"/>
                        </a:spcBef>
                        <a:spcAft>
                          <a:spcPts val="0"/>
                        </a:spcAft>
                      </a:pPr>
                      <a:r>
                        <a:rPr lang="en-US" sz="1800" dirty="0">
                          <a:effectLst/>
                        </a:rPr>
                        <a:t>Sigma Aldrich</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0.8</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10, 15, 20, 25, 50</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6.0-7.5 (5)</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0.2, 0.5, 1.0, 2.25</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dirty="0">
                          <a:effectLst/>
                        </a:rPr>
                        <a:t>sphere</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extLst>
                  <a:ext uri="{0D108BD9-81ED-4DB2-BD59-A6C34878D82A}">
                    <a16:rowId xmlns:a16="http://schemas.microsoft.com/office/drawing/2014/main" val="405074000"/>
                  </a:ext>
                </a:extLst>
              </a:tr>
              <a:tr h="462211">
                <a:tc>
                  <a:txBody>
                    <a:bodyPr/>
                    <a:lstStyle/>
                    <a:p>
                      <a:pPr marL="0" marR="0" algn="ctr">
                        <a:lnSpc>
                          <a:spcPct val="107000"/>
                        </a:lnSpc>
                        <a:spcBef>
                          <a:spcPts val="0"/>
                        </a:spcBef>
                        <a:spcAft>
                          <a:spcPts val="0"/>
                        </a:spcAft>
                      </a:pPr>
                      <a:r>
                        <a:rPr lang="en-US" sz="1800" dirty="0">
                          <a:effectLst/>
                        </a:rPr>
                        <a:t>cold metabolite</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just">
                        <a:lnSpc>
                          <a:spcPct val="107000"/>
                        </a:lnSpc>
                        <a:spcBef>
                          <a:spcPts val="0"/>
                        </a:spcBef>
                        <a:spcAft>
                          <a:spcPts val="0"/>
                        </a:spcAft>
                      </a:pPr>
                      <a:r>
                        <a:rPr lang="en-US" sz="1800">
                          <a:effectLst/>
                        </a:rPr>
                        <a:t>taurine</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just">
                        <a:lnSpc>
                          <a:spcPct val="107000"/>
                        </a:lnSpc>
                        <a:spcBef>
                          <a:spcPts val="0"/>
                        </a:spcBef>
                        <a:spcAft>
                          <a:spcPts val="0"/>
                        </a:spcAft>
                      </a:pPr>
                      <a:r>
                        <a:rPr lang="en-US" sz="1800" dirty="0">
                          <a:effectLst/>
                        </a:rPr>
                        <a:t>Sigma Aldrich</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2.8</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10, 15, 20, 25, 50</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6.0-7.5 (5)</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a:effectLst/>
                        </a:rPr>
                        <a:t>0.2, 0.5, 1.0, 2.25</a:t>
                      </a:r>
                      <a:endParaRPr lang="en-US" sz="180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tc>
                  <a:txBody>
                    <a:bodyPr/>
                    <a:lstStyle/>
                    <a:p>
                      <a:pPr marL="0" marR="0" algn="ctr">
                        <a:lnSpc>
                          <a:spcPct val="107000"/>
                        </a:lnSpc>
                        <a:spcBef>
                          <a:spcPts val="0"/>
                        </a:spcBef>
                        <a:spcAft>
                          <a:spcPts val="0"/>
                        </a:spcAft>
                      </a:pPr>
                      <a:r>
                        <a:rPr lang="en-US" sz="1800" dirty="0">
                          <a:effectLst/>
                        </a:rPr>
                        <a:t>cylinder</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9099" marR="49099" marT="0" marB="0"/>
                </a:tc>
                <a:extLst>
                  <a:ext uri="{0D108BD9-81ED-4DB2-BD59-A6C34878D82A}">
                    <a16:rowId xmlns:a16="http://schemas.microsoft.com/office/drawing/2014/main" val="2093397576"/>
                  </a:ext>
                </a:extLst>
              </a:tr>
            </a:tbl>
          </a:graphicData>
        </a:graphic>
      </p:graphicFrame>
      <p:sp>
        <p:nvSpPr>
          <p:cNvPr id="7" name="Rectangle 6">
            <a:extLst>
              <a:ext uri="{FF2B5EF4-FFF2-40B4-BE49-F238E27FC236}">
                <a16:creationId xmlns:a16="http://schemas.microsoft.com/office/drawing/2014/main" id="{5D8548F5-353E-42E6-9D2D-6258DF8CE210}"/>
              </a:ext>
            </a:extLst>
          </p:cNvPr>
          <p:cNvSpPr/>
          <p:nvPr/>
        </p:nvSpPr>
        <p:spPr>
          <a:xfrm>
            <a:off x="1526827" y="501771"/>
            <a:ext cx="9171195" cy="36691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u="sng" dirty="0">
                <a:solidFill>
                  <a:prstClr val="black"/>
                </a:solidFill>
                <a:latin typeface="Arial" panose="020B0604020202020204" pitchFamily="34" charset="0"/>
                <a:cs typeface="Arial" panose="020B0604020202020204" pitchFamily="34" charset="0"/>
              </a:rPr>
              <a:t>Phantom Materials for a clinical MRI scanner</a:t>
            </a:r>
          </a:p>
        </p:txBody>
      </p:sp>
      <p:sp>
        <p:nvSpPr>
          <p:cNvPr id="8" name="Rectangle 7">
            <a:extLst>
              <a:ext uri="{FF2B5EF4-FFF2-40B4-BE49-F238E27FC236}">
                <a16:creationId xmlns:a16="http://schemas.microsoft.com/office/drawing/2014/main" id="{C1B243F7-3794-4802-B8B5-2699025FA30E}"/>
              </a:ext>
            </a:extLst>
          </p:cNvPr>
          <p:cNvSpPr/>
          <p:nvPr/>
        </p:nvSpPr>
        <p:spPr>
          <a:xfrm>
            <a:off x="336645" y="5589238"/>
            <a:ext cx="8882589" cy="373757"/>
          </a:xfrm>
          <a:prstGeom prst="rect">
            <a:avLst/>
          </a:prstGeom>
        </p:spPr>
        <p:txBody>
          <a:bodyPr wrap="square">
            <a:spAutoFit/>
          </a:bodyPr>
          <a:lstStyle/>
          <a:p>
            <a:pPr algn="just">
              <a:lnSpc>
                <a:spcPct val="107000"/>
              </a:lnSpc>
            </a:pPr>
            <a:r>
              <a:rPr lang="en-US" dirty="0">
                <a:solidFill>
                  <a:srgbClr val="000000"/>
                </a:solidFill>
                <a:latin typeface="Arial" panose="020B0604020202020204" pitchFamily="34" charset="0"/>
                <a:ea typeface="Malgun Gothic" panose="020B0503020000020004" pitchFamily="34" charset="-127"/>
                <a:cs typeface="Times New Roman" panose="02020603050405020304" pitchFamily="18" charset="0"/>
              </a:rPr>
              <a:t>1. HPDO3A: </a:t>
            </a:r>
            <a:r>
              <a:rPr lang="en-US" dirty="0">
                <a:solidFill>
                  <a:srgbClr val="1C1D1E"/>
                </a:solidFill>
                <a:latin typeface="Arial" panose="020B0604020202020204" pitchFamily="34" charset="0"/>
                <a:ea typeface="Malgun Gothic" panose="020B0503020000020004" pitchFamily="34" charset="-127"/>
                <a:cs typeface="Times New Roman" panose="02020603050405020304" pitchFamily="18" charset="0"/>
              </a:rPr>
              <a:t>10-(2-hydroxypropyl)-1,4,7,10-tetraazacyclododecane-1,4,7-triacetic acid</a:t>
            </a:r>
            <a:endParaRPr lang="en-US" sz="24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551477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2D930EA-690C-40B4-8B38-5A5BB35EDB7F}"/>
              </a:ext>
            </a:extLst>
          </p:cNvPr>
          <p:cNvGrpSpPr/>
          <p:nvPr/>
        </p:nvGrpSpPr>
        <p:grpSpPr>
          <a:xfrm>
            <a:off x="63500" y="79726"/>
            <a:ext cx="12074739" cy="629339"/>
            <a:chOff x="128705" y="1011199"/>
            <a:chExt cx="12074739" cy="629339"/>
          </a:xfrm>
        </p:grpSpPr>
        <p:sp>
          <p:nvSpPr>
            <p:cNvPr id="3" name="Rectangle 2">
              <a:extLst>
                <a:ext uri="{FF2B5EF4-FFF2-40B4-BE49-F238E27FC236}">
                  <a16:creationId xmlns:a16="http://schemas.microsoft.com/office/drawing/2014/main" id="{EBAAF2A2-B65D-4F27-BE1E-C06039DA81C2}"/>
                </a:ext>
              </a:extLst>
            </p:cNvPr>
            <p:cNvSpPr/>
            <p:nvPr/>
          </p:nvSpPr>
          <p:spPr>
            <a:xfrm>
              <a:off x="128705" y="1351101"/>
              <a:ext cx="11704320" cy="45719"/>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pic>
          <p:nvPicPr>
            <p:cNvPr id="4" name="Picture 3" descr="camel_logo_notext_transparent.tif">
              <a:extLst>
                <a:ext uri="{FF2B5EF4-FFF2-40B4-BE49-F238E27FC236}">
                  <a16:creationId xmlns:a16="http://schemas.microsoft.com/office/drawing/2014/main" id="{5EAC3549-3D05-40A6-91E2-8785AE072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5821" y="1065325"/>
              <a:ext cx="957623" cy="575213"/>
            </a:xfrm>
            <a:prstGeom prst="rect">
              <a:avLst/>
            </a:prstGeom>
          </p:spPr>
        </p:pic>
        <p:pic>
          <p:nvPicPr>
            <p:cNvPr id="5" name="Picture 4" descr="mda.png">
              <a:extLst>
                <a:ext uri="{FF2B5EF4-FFF2-40B4-BE49-F238E27FC236}">
                  <a16:creationId xmlns:a16="http://schemas.microsoft.com/office/drawing/2014/main" id="{271620E4-497A-40B8-9F88-DCD11EF1D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06" y="1011199"/>
              <a:ext cx="3050391" cy="316991"/>
            </a:xfrm>
            <a:prstGeom prst="rect">
              <a:avLst/>
            </a:prstGeom>
          </p:spPr>
        </p:pic>
      </p:grpSp>
      <p:grpSp>
        <p:nvGrpSpPr>
          <p:cNvPr id="6" name="Group 5">
            <a:extLst>
              <a:ext uri="{FF2B5EF4-FFF2-40B4-BE49-F238E27FC236}">
                <a16:creationId xmlns:a16="http://schemas.microsoft.com/office/drawing/2014/main" id="{F1947D9C-E100-479D-9CBF-ADBE875963B9}"/>
              </a:ext>
            </a:extLst>
          </p:cNvPr>
          <p:cNvGrpSpPr/>
          <p:nvPr/>
        </p:nvGrpSpPr>
        <p:grpSpPr>
          <a:xfrm>
            <a:off x="3238165" y="2132558"/>
            <a:ext cx="2896413" cy="2254608"/>
            <a:chOff x="6040916" y="1877695"/>
            <a:chExt cx="2896413" cy="2254608"/>
          </a:xfrm>
        </p:grpSpPr>
        <p:grpSp>
          <p:nvGrpSpPr>
            <p:cNvPr id="7" name="Group 6">
              <a:extLst>
                <a:ext uri="{FF2B5EF4-FFF2-40B4-BE49-F238E27FC236}">
                  <a16:creationId xmlns:a16="http://schemas.microsoft.com/office/drawing/2014/main" id="{D88BE984-66AD-4AC8-A79C-08C5E3CDCDC8}"/>
                </a:ext>
              </a:extLst>
            </p:cNvPr>
            <p:cNvGrpSpPr/>
            <p:nvPr/>
          </p:nvGrpSpPr>
          <p:grpSpPr>
            <a:xfrm>
              <a:off x="6040916" y="2170141"/>
              <a:ext cx="2706147" cy="1962162"/>
              <a:chOff x="1181322" y="1616984"/>
              <a:chExt cx="2706147" cy="1962162"/>
            </a:xfrm>
          </p:grpSpPr>
          <p:pic>
            <p:nvPicPr>
              <p:cNvPr id="10" name="Picture 9" descr="A picture containing blue&#10;&#10;Description automatically generated">
                <a:extLst>
                  <a:ext uri="{FF2B5EF4-FFF2-40B4-BE49-F238E27FC236}">
                    <a16:creationId xmlns:a16="http://schemas.microsoft.com/office/drawing/2014/main" id="{CA12BC02-FE48-496C-97C4-B31E383C46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322" y="1616984"/>
                <a:ext cx="1952348" cy="1952348"/>
              </a:xfrm>
              <a:prstGeom prst="rect">
                <a:avLst/>
              </a:prstGeom>
            </p:spPr>
          </p:pic>
          <p:pic>
            <p:nvPicPr>
              <p:cNvPr id="11" name="Picture 10">
                <a:extLst>
                  <a:ext uri="{FF2B5EF4-FFF2-40B4-BE49-F238E27FC236}">
                    <a16:creationId xmlns:a16="http://schemas.microsoft.com/office/drawing/2014/main" id="{66C47967-A35E-46C8-9074-F6D9BEA6BC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3867" y="1616984"/>
                <a:ext cx="135363" cy="1952348"/>
              </a:xfrm>
              <a:prstGeom prst="rect">
                <a:avLst/>
              </a:prstGeom>
            </p:spPr>
          </p:pic>
          <p:sp>
            <p:nvSpPr>
              <p:cNvPr id="12" name="TextBox 9">
                <a:extLst>
                  <a:ext uri="{FF2B5EF4-FFF2-40B4-BE49-F238E27FC236}">
                    <a16:creationId xmlns:a16="http://schemas.microsoft.com/office/drawing/2014/main" id="{220F2555-702E-4008-9303-3714D86014EF}"/>
                  </a:ext>
                </a:extLst>
              </p:cNvPr>
              <p:cNvSpPr txBox="1"/>
              <p:nvPr/>
            </p:nvSpPr>
            <p:spPr>
              <a:xfrm>
                <a:off x="3354729" y="3332925"/>
                <a:ext cx="532740"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881012"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a:ln>
                      <a:noFill/>
                    </a:ln>
                    <a:solidFill>
                      <a:prstClr val="black"/>
                    </a:solidFill>
                    <a:effectLst/>
                    <a:uLnTx/>
                    <a:uFillTx/>
                    <a:latin typeface="Arial"/>
                    <a:cs typeface="Arial"/>
                  </a:rPr>
                  <a:t>-15%</a:t>
                </a:r>
              </a:p>
            </p:txBody>
          </p:sp>
          <p:sp>
            <p:nvSpPr>
              <p:cNvPr id="13" name="TextBox 10">
                <a:extLst>
                  <a:ext uri="{FF2B5EF4-FFF2-40B4-BE49-F238E27FC236}">
                    <a16:creationId xmlns:a16="http://schemas.microsoft.com/office/drawing/2014/main" id="{09342C50-8A08-4BA0-9FBC-9495B2178253}"/>
                  </a:ext>
                </a:extLst>
              </p:cNvPr>
              <p:cNvSpPr txBox="1"/>
              <p:nvPr/>
            </p:nvSpPr>
            <p:spPr>
              <a:xfrm>
                <a:off x="3431922" y="2559655"/>
                <a:ext cx="395232"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881012"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a:ln>
                      <a:noFill/>
                    </a:ln>
                    <a:solidFill>
                      <a:prstClr val="black"/>
                    </a:solidFill>
                    <a:effectLst/>
                    <a:uLnTx/>
                    <a:uFillTx/>
                    <a:latin typeface="Arial"/>
                    <a:cs typeface="Arial"/>
                  </a:rPr>
                  <a:t>0%</a:t>
                </a:r>
              </a:p>
            </p:txBody>
          </p:sp>
          <p:sp>
            <p:nvSpPr>
              <p:cNvPr id="14" name="TextBox 11">
                <a:extLst>
                  <a:ext uri="{FF2B5EF4-FFF2-40B4-BE49-F238E27FC236}">
                    <a16:creationId xmlns:a16="http://schemas.microsoft.com/office/drawing/2014/main" id="{094371A3-8407-4CA3-A2BE-0861481E740A}"/>
                  </a:ext>
                </a:extLst>
              </p:cNvPr>
              <p:cNvSpPr txBox="1"/>
              <p:nvPr/>
            </p:nvSpPr>
            <p:spPr>
              <a:xfrm>
                <a:off x="3434001" y="2315258"/>
                <a:ext cx="394492"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881012"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a:ln>
                      <a:noFill/>
                    </a:ln>
                    <a:solidFill>
                      <a:prstClr val="black"/>
                    </a:solidFill>
                    <a:effectLst/>
                    <a:uLnTx/>
                    <a:uFillTx/>
                    <a:latin typeface="Arial"/>
                    <a:cs typeface="Arial"/>
                  </a:rPr>
                  <a:t>5%</a:t>
                </a:r>
              </a:p>
            </p:txBody>
          </p:sp>
          <p:sp>
            <p:nvSpPr>
              <p:cNvPr id="15" name="TextBox 12">
                <a:extLst>
                  <a:ext uri="{FF2B5EF4-FFF2-40B4-BE49-F238E27FC236}">
                    <a16:creationId xmlns:a16="http://schemas.microsoft.com/office/drawing/2014/main" id="{30A2E247-8893-4D1F-9349-FA9FE49F3398}"/>
                  </a:ext>
                </a:extLst>
              </p:cNvPr>
              <p:cNvSpPr txBox="1"/>
              <p:nvPr/>
            </p:nvSpPr>
            <p:spPr>
              <a:xfrm>
                <a:off x="3411798" y="2062111"/>
                <a:ext cx="461482"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881012"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a:ln>
                      <a:noFill/>
                    </a:ln>
                    <a:solidFill>
                      <a:prstClr val="black"/>
                    </a:solidFill>
                    <a:effectLst/>
                    <a:uLnTx/>
                    <a:uFillTx/>
                    <a:latin typeface="Arial"/>
                    <a:cs typeface="Arial"/>
                  </a:rPr>
                  <a:t>10%</a:t>
                </a:r>
              </a:p>
            </p:txBody>
          </p:sp>
          <p:sp>
            <p:nvSpPr>
              <p:cNvPr id="16" name="TextBox 13">
                <a:extLst>
                  <a:ext uri="{FF2B5EF4-FFF2-40B4-BE49-F238E27FC236}">
                    <a16:creationId xmlns:a16="http://schemas.microsoft.com/office/drawing/2014/main" id="{09F38692-250A-4801-A8C6-A916B78BB8FA}"/>
                  </a:ext>
                </a:extLst>
              </p:cNvPr>
              <p:cNvSpPr txBox="1"/>
              <p:nvPr/>
            </p:nvSpPr>
            <p:spPr>
              <a:xfrm>
                <a:off x="3414683" y="1791344"/>
                <a:ext cx="412832"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881012"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Arial"/>
                    <a:cs typeface="Arial"/>
                  </a:rPr>
                  <a:t>15</a:t>
                </a:r>
                <a:r>
                  <a:rPr kumimoji="0" lang="en-US" sz="1600" i="0" u="none" strike="noStrike" kern="0" cap="none" spc="0" normalizeH="0" baseline="0" noProof="0" dirty="0">
                    <a:ln>
                      <a:noFill/>
                    </a:ln>
                    <a:solidFill>
                      <a:prstClr val="black"/>
                    </a:solidFill>
                    <a:effectLst/>
                    <a:uLnTx/>
                    <a:uFillTx/>
                    <a:latin typeface="Arial"/>
                    <a:cs typeface="Arial"/>
                  </a:rPr>
                  <a:t>%</a:t>
                </a:r>
              </a:p>
            </p:txBody>
          </p:sp>
          <p:sp>
            <p:nvSpPr>
              <p:cNvPr id="17" name="TextBox 14">
                <a:extLst>
                  <a:ext uri="{FF2B5EF4-FFF2-40B4-BE49-F238E27FC236}">
                    <a16:creationId xmlns:a16="http://schemas.microsoft.com/office/drawing/2014/main" id="{AF342DE1-96D1-4827-B5B1-E1D0A797351C}"/>
                  </a:ext>
                </a:extLst>
              </p:cNvPr>
              <p:cNvSpPr txBox="1"/>
              <p:nvPr/>
            </p:nvSpPr>
            <p:spPr>
              <a:xfrm>
                <a:off x="3347152" y="2805876"/>
                <a:ext cx="396420"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881012"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a:ln>
                      <a:noFill/>
                    </a:ln>
                    <a:solidFill>
                      <a:prstClr val="black"/>
                    </a:solidFill>
                    <a:effectLst/>
                    <a:uLnTx/>
                    <a:uFillTx/>
                    <a:latin typeface="Arial"/>
                    <a:cs typeface="Arial"/>
                  </a:rPr>
                  <a:t>-5%</a:t>
                </a:r>
              </a:p>
            </p:txBody>
          </p:sp>
          <p:sp>
            <p:nvSpPr>
              <p:cNvPr id="18" name="TextBox 15">
                <a:extLst>
                  <a:ext uri="{FF2B5EF4-FFF2-40B4-BE49-F238E27FC236}">
                    <a16:creationId xmlns:a16="http://schemas.microsoft.com/office/drawing/2014/main" id="{0FA17CDC-F8D0-4FA6-A674-68252FB96F72}"/>
                  </a:ext>
                </a:extLst>
              </p:cNvPr>
              <p:cNvSpPr txBox="1"/>
              <p:nvPr/>
            </p:nvSpPr>
            <p:spPr>
              <a:xfrm>
                <a:off x="3347896" y="3066001"/>
                <a:ext cx="496369"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881012"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a:ln>
                      <a:noFill/>
                    </a:ln>
                    <a:solidFill>
                      <a:prstClr val="black"/>
                    </a:solidFill>
                    <a:effectLst/>
                    <a:uLnTx/>
                    <a:uFillTx/>
                    <a:latin typeface="Arial"/>
                    <a:cs typeface="Arial"/>
                  </a:rPr>
                  <a:t>-10%</a:t>
                </a:r>
              </a:p>
            </p:txBody>
          </p:sp>
        </p:grpSp>
        <p:sp>
          <p:nvSpPr>
            <p:cNvPr id="8" name="TextBox 17">
              <a:extLst>
                <a:ext uri="{FF2B5EF4-FFF2-40B4-BE49-F238E27FC236}">
                  <a16:creationId xmlns:a16="http://schemas.microsoft.com/office/drawing/2014/main" id="{B24D6B7B-9823-4790-88FA-7F4B4EBA5B48}"/>
                </a:ext>
              </a:extLst>
            </p:cNvPr>
            <p:cNvSpPr txBox="1"/>
            <p:nvPr/>
          </p:nvSpPr>
          <p:spPr>
            <a:xfrm rot="16200000">
              <a:off x="8359824" y="2890098"/>
              <a:ext cx="970344"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881012"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prstClr val="black"/>
                  </a:solidFill>
                  <a:effectLst/>
                  <a:uLnTx/>
                  <a:uFillTx/>
                  <a:latin typeface="Arial"/>
                  <a:cs typeface="Arial"/>
                </a:rPr>
                <a:t>RF power</a:t>
              </a:r>
            </a:p>
          </p:txBody>
        </p:sp>
        <p:sp>
          <p:nvSpPr>
            <p:cNvPr id="9" name="TextBox 18">
              <a:extLst>
                <a:ext uri="{FF2B5EF4-FFF2-40B4-BE49-F238E27FC236}">
                  <a16:creationId xmlns:a16="http://schemas.microsoft.com/office/drawing/2014/main" id="{D0856CB3-B79E-43CE-B003-A3CDE2C12544}"/>
                </a:ext>
              </a:extLst>
            </p:cNvPr>
            <p:cNvSpPr txBox="1"/>
            <p:nvPr/>
          </p:nvSpPr>
          <p:spPr>
            <a:xfrm>
              <a:off x="6332223" y="1877695"/>
              <a:ext cx="1524259"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881012"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Arial"/>
                  <a:cs typeface="Arial"/>
                </a:rPr>
                <a:t>B</a:t>
              </a:r>
              <a:r>
                <a:rPr lang="en-US" sz="1600" kern="0" baseline="-25000" dirty="0">
                  <a:solidFill>
                    <a:prstClr val="black"/>
                  </a:solidFill>
                  <a:latin typeface="Arial"/>
                  <a:cs typeface="Arial"/>
                </a:rPr>
                <a:t>1</a:t>
              </a:r>
              <a:r>
                <a:rPr kumimoji="0" lang="en-US" sz="1600" i="0" u="none" strike="noStrike" kern="0" cap="none" spc="0" normalizeH="0" baseline="0" noProof="0" dirty="0">
                  <a:ln>
                    <a:noFill/>
                  </a:ln>
                  <a:solidFill>
                    <a:prstClr val="black"/>
                  </a:solidFill>
                  <a:effectLst/>
                  <a:uLnTx/>
                  <a:uFillTx/>
                  <a:latin typeface="Arial"/>
                  <a:cs typeface="Arial"/>
                </a:rPr>
                <a:t> homogeneity</a:t>
              </a:r>
            </a:p>
          </p:txBody>
        </p:sp>
      </p:grpSp>
      <p:grpSp>
        <p:nvGrpSpPr>
          <p:cNvPr id="19" name="Group 18">
            <a:extLst>
              <a:ext uri="{FF2B5EF4-FFF2-40B4-BE49-F238E27FC236}">
                <a16:creationId xmlns:a16="http://schemas.microsoft.com/office/drawing/2014/main" id="{37446FB3-BFFD-460C-8275-8F0AFCCB1858}"/>
              </a:ext>
            </a:extLst>
          </p:cNvPr>
          <p:cNvGrpSpPr/>
          <p:nvPr/>
        </p:nvGrpSpPr>
        <p:grpSpPr>
          <a:xfrm>
            <a:off x="3216807" y="4481100"/>
            <a:ext cx="2758849" cy="2491639"/>
            <a:chOff x="4724400" y="1217812"/>
            <a:chExt cx="2758849" cy="2491639"/>
          </a:xfrm>
        </p:grpSpPr>
        <p:pic>
          <p:nvPicPr>
            <p:cNvPr id="20" name="Picture 19" descr="A picture containing star&#10;&#10;Description automatically generated">
              <a:extLst>
                <a:ext uri="{FF2B5EF4-FFF2-40B4-BE49-F238E27FC236}">
                  <a16:creationId xmlns:a16="http://schemas.microsoft.com/office/drawing/2014/main" id="{6F97C3D0-28E5-4E1F-9254-B83BEFDE32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1577975"/>
              <a:ext cx="1952350" cy="1952350"/>
            </a:xfrm>
            <a:prstGeom prst="rect">
              <a:avLst/>
            </a:prstGeom>
          </p:spPr>
        </p:pic>
        <p:pic>
          <p:nvPicPr>
            <p:cNvPr id="21" name="Picture 20">
              <a:extLst>
                <a:ext uri="{FF2B5EF4-FFF2-40B4-BE49-F238E27FC236}">
                  <a16:creationId xmlns:a16="http://schemas.microsoft.com/office/drawing/2014/main" id="{9903BB15-2811-4CFA-B1C2-CF93BB62E5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50655" y="1577975"/>
              <a:ext cx="118795" cy="1946869"/>
            </a:xfrm>
            <a:prstGeom prst="rect">
              <a:avLst/>
            </a:prstGeom>
          </p:spPr>
        </p:pic>
        <p:sp>
          <p:nvSpPr>
            <p:cNvPr id="22" name="TextBox 82">
              <a:extLst>
                <a:ext uri="{FF2B5EF4-FFF2-40B4-BE49-F238E27FC236}">
                  <a16:creationId xmlns:a16="http://schemas.microsoft.com/office/drawing/2014/main" id="{9412DEDA-D7BB-4067-B572-19E7E2F64DF9}"/>
                </a:ext>
              </a:extLst>
            </p:cNvPr>
            <p:cNvSpPr txBox="1"/>
            <p:nvPr/>
          </p:nvSpPr>
          <p:spPr>
            <a:xfrm rot="16200000">
              <a:off x="6145096" y="2371299"/>
              <a:ext cx="2491639"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881012"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prstClr val="black"/>
                  </a:solidFill>
                  <a:effectLst/>
                  <a:uLnTx/>
                  <a:uFillTx/>
                  <a:latin typeface="Arial"/>
                  <a:cs typeface="Arial"/>
                </a:rPr>
                <a:t>Water MR frequency (ppm)</a:t>
              </a:r>
            </a:p>
          </p:txBody>
        </p:sp>
        <p:sp>
          <p:nvSpPr>
            <p:cNvPr id="23" name="TextBox 83">
              <a:extLst>
                <a:ext uri="{FF2B5EF4-FFF2-40B4-BE49-F238E27FC236}">
                  <a16:creationId xmlns:a16="http://schemas.microsoft.com/office/drawing/2014/main" id="{6CE21F1E-6EE5-4E2A-9E39-71CAD9096FE8}"/>
                </a:ext>
              </a:extLst>
            </p:cNvPr>
            <p:cNvSpPr txBox="1"/>
            <p:nvPr/>
          </p:nvSpPr>
          <p:spPr>
            <a:xfrm>
              <a:off x="6854813" y="3321303"/>
              <a:ext cx="378508"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a:ln>
                    <a:noFill/>
                  </a:ln>
                  <a:solidFill>
                    <a:prstClr val="black"/>
                  </a:solidFill>
                  <a:effectLst/>
                  <a:uLnTx/>
                  <a:uFillTx/>
                  <a:latin typeface="Arial"/>
                  <a:cs typeface="Arial"/>
                </a:rPr>
                <a:t>-1.0</a:t>
              </a:r>
            </a:p>
          </p:txBody>
        </p:sp>
        <p:sp>
          <p:nvSpPr>
            <p:cNvPr id="24" name="TextBox 84">
              <a:extLst>
                <a:ext uri="{FF2B5EF4-FFF2-40B4-BE49-F238E27FC236}">
                  <a16:creationId xmlns:a16="http://schemas.microsoft.com/office/drawing/2014/main" id="{09024B81-D620-4115-849A-6A8162C2303D}"/>
                </a:ext>
              </a:extLst>
            </p:cNvPr>
            <p:cNvSpPr txBox="1"/>
            <p:nvPr/>
          </p:nvSpPr>
          <p:spPr>
            <a:xfrm>
              <a:off x="6892164" y="1462450"/>
              <a:ext cx="316506"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a:ln>
                    <a:noFill/>
                  </a:ln>
                  <a:solidFill>
                    <a:prstClr val="black"/>
                  </a:solidFill>
                  <a:effectLst/>
                  <a:uLnTx/>
                  <a:uFillTx/>
                  <a:latin typeface="Arial"/>
                  <a:cs typeface="Arial"/>
                </a:rPr>
                <a:t>1.0</a:t>
              </a:r>
            </a:p>
          </p:txBody>
        </p:sp>
        <p:sp>
          <p:nvSpPr>
            <p:cNvPr id="25" name="TextBox 85">
              <a:extLst>
                <a:ext uri="{FF2B5EF4-FFF2-40B4-BE49-F238E27FC236}">
                  <a16:creationId xmlns:a16="http://schemas.microsoft.com/office/drawing/2014/main" id="{059D3122-DA7C-442E-970F-91B2E1D9EF80}"/>
                </a:ext>
              </a:extLst>
            </p:cNvPr>
            <p:cNvSpPr txBox="1"/>
            <p:nvPr/>
          </p:nvSpPr>
          <p:spPr>
            <a:xfrm>
              <a:off x="6851500" y="1991943"/>
              <a:ext cx="365657"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Arial"/>
                  <a:cs typeface="Arial"/>
                </a:rPr>
                <a:t>0.5</a:t>
              </a:r>
              <a:endParaRPr kumimoji="0" lang="en-US" sz="1600" i="0" u="none" strike="noStrike" kern="0" cap="none" spc="0" normalizeH="0" baseline="0" noProof="0" dirty="0">
                <a:ln>
                  <a:noFill/>
                </a:ln>
                <a:solidFill>
                  <a:prstClr val="black"/>
                </a:solidFill>
                <a:effectLst/>
                <a:uLnTx/>
                <a:uFillTx/>
                <a:latin typeface="Arial"/>
                <a:cs typeface="Arial"/>
              </a:endParaRPr>
            </a:p>
          </p:txBody>
        </p:sp>
        <p:sp>
          <p:nvSpPr>
            <p:cNvPr id="26" name="TextBox 86">
              <a:extLst>
                <a:ext uri="{FF2B5EF4-FFF2-40B4-BE49-F238E27FC236}">
                  <a16:creationId xmlns:a16="http://schemas.microsoft.com/office/drawing/2014/main" id="{CFC3F2B3-0BBB-43D4-A061-F673586E26A0}"/>
                </a:ext>
              </a:extLst>
            </p:cNvPr>
            <p:cNvSpPr txBox="1"/>
            <p:nvPr/>
          </p:nvSpPr>
          <p:spPr>
            <a:xfrm>
              <a:off x="6978979" y="2434840"/>
              <a:ext cx="142875"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Arial"/>
                  <a:cs typeface="Arial"/>
                </a:rPr>
                <a:t>0</a:t>
              </a:r>
              <a:endParaRPr kumimoji="0" lang="en-US" sz="1600" i="0" u="none" strike="noStrike" kern="0" cap="none" spc="0" normalizeH="0" baseline="0" noProof="0" dirty="0">
                <a:ln>
                  <a:noFill/>
                </a:ln>
                <a:solidFill>
                  <a:prstClr val="black"/>
                </a:solidFill>
                <a:effectLst/>
                <a:uLnTx/>
                <a:uFillTx/>
                <a:latin typeface="Arial"/>
                <a:cs typeface="Arial"/>
              </a:endParaRPr>
            </a:p>
          </p:txBody>
        </p:sp>
        <p:sp>
          <p:nvSpPr>
            <p:cNvPr id="27" name="TextBox 87">
              <a:extLst>
                <a:ext uri="{FF2B5EF4-FFF2-40B4-BE49-F238E27FC236}">
                  <a16:creationId xmlns:a16="http://schemas.microsoft.com/office/drawing/2014/main" id="{345E6D31-2FE5-474C-9EFD-3193A9ABE054}"/>
                </a:ext>
              </a:extLst>
            </p:cNvPr>
            <p:cNvSpPr txBox="1"/>
            <p:nvPr/>
          </p:nvSpPr>
          <p:spPr>
            <a:xfrm>
              <a:off x="6856180" y="2915214"/>
              <a:ext cx="388471"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Arial"/>
                  <a:cs typeface="Arial"/>
                </a:rPr>
                <a:t>-0.5</a:t>
              </a:r>
              <a:endParaRPr kumimoji="0" lang="en-US" sz="1600" i="0" u="none" strike="noStrike" kern="0" cap="none" spc="0" normalizeH="0" baseline="0" noProof="0" dirty="0">
                <a:ln>
                  <a:noFill/>
                </a:ln>
                <a:solidFill>
                  <a:prstClr val="black"/>
                </a:solidFill>
                <a:effectLst/>
                <a:uLnTx/>
                <a:uFillTx/>
                <a:latin typeface="Arial"/>
                <a:cs typeface="Arial"/>
              </a:endParaRPr>
            </a:p>
          </p:txBody>
        </p:sp>
        <p:sp>
          <p:nvSpPr>
            <p:cNvPr id="28" name="TextBox 88">
              <a:extLst>
                <a:ext uri="{FF2B5EF4-FFF2-40B4-BE49-F238E27FC236}">
                  <a16:creationId xmlns:a16="http://schemas.microsoft.com/office/drawing/2014/main" id="{D50E9E96-E7CD-44A0-AE84-C2F73EDBF160}"/>
                </a:ext>
              </a:extLst>
            </p:cNvPr>
            <p:cNvSpPr txBox="1"/>
            <p:nvPr/>
          </p:nvSpPr>
          <p:spPr>
            <a:xfrm>
              <a:off x="4988880" y="1293340"/>
              <a:ext cx="1524260" cy="24622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1881012" fontAlgn="auto">
                <a:spcBef>
                  <a:spcPts val="0"/>
                </a:spcBef>
                <a:spcAft>
                  <a:spcPts val="0"/>
                </a:spcAft>
                <a:defRPr/>
              </a:pPr>
              <a:r>
                <a:rPr lang="en-US" sz="1600" kern="0" dirty="0">
                  <a:solidFill>
                    <a:prstClr val="black"/>
                  </a:solidFill>
                  <a:latin typeface="Arial"/>
                  <a:cs typeface="Arial"/>
                </a:rPr>
                <a:t>B</a:t>
              </a:r>
              <a:r>
                <a:rPr lang="en-US" sz="1600" kern="0" baseline="-25000" dirty="0">
                  <a:solidFill>
                    <a:prstClr val="black"/>
                  </a:solidFill>
                  <a:latin typeface="Arial"/>
                  <a:cs typeface="Arial"/>
                </a:rPr>
                <a:t>0</a:t>
              </a:r>
              <a:r>
                <a:rPr lang="en-US" sz="1600" kern="0" dirty="0">
                  <a:solidFill>
                    <a:prstClr val="black"/>
                  </a:solidFill>
                  <a:latin typeface="Arial"/>
                  <a:cs typeface="Arial"/>
                </a:rPr>
                <a:t> homogeneity</a:t>
              </a:r>
            </a:p>
          </p:txBody>
        </p:sp>
      </p:grpSp>
      <p:grpSp>
        <p:nvGrpSpPr>
          <p:cNvPr id="29" name="Group 28">
            <a:extLst>
              <a:ext uri="{FF2B5EF4-FFF2-40B4-BE49-F238E27FC236}">
                <a16:creationId xmlns:a16="http://schemas.microsoft.com/office/drawing/2014/main" id="{8E1B46A7-374B-4BAD-92A7-7D2F81164B3A}"/>
              </a:ext>
            </a:extLst>
          </p:cNvPr>
          <p:cNvGrpSpPr/>
          <p:nvPr/>
        </p:nvGrpSpPr>
        <p:grpSpPr>
          <a:xfrm>
            <a:off x="190345" y="1965060"/>
            <a:ext cx="2896414" cy="2364531"/>
            <a:chOff x="747338" y="1591121"/>
            <a:chExt cx="2896414" cy="2364531"/>
          </a:xfrm>
        </p:grpSpPr>
        <p:pic>
          <p:nvPicPr>
            <p:cNvPr id="30" name="Picture 29">
              <a:extLst>
                <a:ext uri="{FF2B5EF4-FFF2-40B4-BE49-F238E27FC236}">
                  <a16:creationId xmlns:a16="http://schemas.microsoft.com/office/drawing/2014/main" id="{1C5F590C-EC2E-4979-B501-3FDE6A294B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37702" y="1980300"/>
              <a:ext cx="136406" cy="1895581"/>
            </a:xfrm>
            <a:prstGeom prst="rect">
              <a:avLst/>
            </a:prstGeom>
          </p:spPr>
        </p:pic>
        <p:sp>
          <p:nvSpPr>
            <p:cNvPr id="31" name="TextBox 91">
              <a:extLst>
                <a:ext uri="{FF2B5EF4-FFF2-40B4-BE49-F238E27FC236}">
                  <a16:creationId xmlns:a16="http://schemas.microsoft.com/office/drawing/2014/main" id="{49E9F41A-E30D-421E-96A1-CDA43E2EB21D}"/>
                </a:ext>
              </a:extLst>
            </p:cNvPr>
            <p:cNvSpPr txBox="1"/>
            <p:nvPr/>
          </p:nvSpPr>
          <p:spPr>
            <a:xfrm rot="16200000">
              <a:off x="2479112" y="2571095"/>
              <a:ext cx="2144613"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881012"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prstClr val="black"/>
                  </a:solidFill>
                  <a:effectLst/>
                  <a:uLnTx/>
                  <a:uFillTx/>
                  <a:latin typeface="Arial"/>
                  <a:cs typeface="Arial"/>
                </a:rPr>
                <a:t>T</a:t>
              </a:r>
              <a:r>
                <a:rPr lang="en-US" sz="1200" kern="0" baseline="-25000" dirty="0">
                  <a:solidFill>
                    <a:prstClr val="black"/>
                  </a:solidFill>
                  <a:latin typeface="Arial"/>
                  <a:cs typeface="Arial"/>
                </a:rPr>
                <a:t>1</a:t>
              </a:r>
              <a:r>
                <a:rPr kumimoji="0" lang="en-US" sz="1200" i="0" u="none" strike="noStrike" kern="0" cap="none" spc="0" normalizeH="0" noProof="0" dirty="0">
                  <a:ln>
                    <a:noFill/>
                  </a:ln>
                  <a:solidFill>
                    <a:prstClr val="black"/>
                  </a:solidFill>
                  <a:effectLst/>
                  <a:uLnTx/>
                  <a:uFillTx/>
                  <a:latin typeface="Arial"/>
                  <a:cs typeface="Arial"/>
                </a:rPr>
                <a:t> relaxation  time (sec)</a:t>
              </a:r>
              <a:endParaRPr kumimoji="0" lang="en-US" sz="1200" i="0" u="none" strike="noStrike" kern="0" cap="none" spc="0" normalizeH="0" baseline="0" noProof="0" dirty="0">
                <a:ln>
                  <a:noFill/>
                </a:ln>
                <a:solidFill>
                  <a:prstClr val="black"/>
                </a:solidFill>
                <a:effectLst/>
                <a:uLnTx/>
                <a:uFillTx/>
                <a:latin typeface="Arial"/>
                <a:cs typeface="Arial"/>
              </a:endParaRPr>
            </a:p>
          </p:txBody>
        </p:sp>
        <p:sp>
          <p:nvSpPr>
            <p:cNvPr id="32" name="TextBox 92">
              <a:extLst>
                <a:ext uri="{FF2B5EF4-FFF2-40B4-BE49-F238E27FC236}">
                  <a16:creationId xmlns:a16="http://schemas.microsoft.com/office/drawing/2014/main" id="{64AA7EB6-5598-42BF-BC2B-5F7B32113870}"/>
                </a:ext>
              </a:extLst>
            </p:cNvPr>
            <p:cNvSpPr txBox="1"/>
            <p:nvPr/>
          </p:nvSpPr>
          <p:spPr>
            <a:xfrm>
              <a:off x="2964103" y="3709431"/>
              <a:ext cx="412832"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Arial"/>
                  <a:cs typeface="Arial"/>
                </a:rPr>
                <a:t>0.25</a:t>
              </a:r>
              <a:endParaRPr kumimoji="0" lang="en-US" sz="1600" i="0" u="none" strike="noStrike" kern="0" cap="none" spc="0" normalizeH="0" baseline="0" noProof="0" dirty="0">
                <a:ln>
                  <a:noFill/>
                </a:ln>
                <a:solidFill>
                  <a:prstClr val="black"/>
                </a:solidFill>
                <a:effectLst/>
                <a:uLnTx/>
                <a:uFillTx/>
                <a:latin typeface="Arial"/>
                <a:cs typeface="Arial"/>
              </a:endParaRPr>
            </a:p>
          </p:txBody>
        </p:sp>
        <p:pic>
          <p:nvPicPr>
            <p:cNvPr id="33" name="Picture 32" descr="Shape, icon, circle&#10;&#10;Description automatically generated">
              <a:extLst>
                <a:ext uri="{FF2B5EF4-FFF2-40B4-BE49-F238E27FC236}">
                  <a16:creationId xmlns:a16="http://schemas.microsoft.com/office/drawing/2014/main" id="{37BC4F05-297E-41CE-B77D-94014F6917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7338" y="1981872"/>
              <a:ext cx="1952348" cy="1905763"/>
            </a:xfrm>
            <a:prstGeom prst="rect">
              <a:avLst/>
            </a:prstGeom>
          </p:spPr>
        </p:pic>
        <p:sp>
          <p:nvSpPr>
            <p:cNvPr id="34" name="TextBox 94">
              <a:extLst>
                <a:ext uri="{FF2B5EF4-FFF2-40B4-BE49-F238E27FC236}">
                  <a16:creationId xmlns:a16="http://schemas.microsoft.com/office/drawing/2014/main" id="{8EDC3FDC-CB74-438A-8F93-4386C5CE1446}"/>
                </a:ext>
              </a:extLst>
            </p:cNvPr>
            <p:cNvSpPr txBox="1"/>
            <p:nvPr/>
          </p:nvSpPr>
          <p:spPr>
            <a:xfrm>
              <a:off x="2919875" y="1888126"/>
              <a:ext cx="441857"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a:ln>
                    <a:noFill/>
                  </a:ln>
                  <a:solidFill>
                    <a:prstClr val="black"/>
                  </a:solidFill>
                  <a:effectLst/>
                  <a:uLnTx/>
                  <a:uFillTx/>
                  <a:latin typeface="Arial"/>
                  <a:cs typeface="Arial"/>
                </a:rPr>
                <a:t>2.25</a:t>
              </a:r>
            </a:p>
          </p:txBody>
        </p:sp>
        <p:sp>
          <p:nvSpPr>
            <p:cNvPr id="35" name="TextBox 95">
              <a:extLst>
                <a:ext uri="{FF2B5EF4-FFF2-40B4-BE49-F238E27FC236}">
                  <a16:creationId xmlns:a16="http://schemas.microsoft.com/office/drawing/2014/main" id="{28D95DB2-1C5C-4BFA-8E12-A859C4E5E97B}"/>
                </a:ext>
              </a:extLst>
            </p:cNvPr>
            <p:cNvSpPr txBox="1"/>
            <p:nvPr/>
          </p:nvSpPr>
          <p:spPr>
            <a:xfrm>
              <a:off x="2933729" y="2320581"/>
              <a:ext cx="426625"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Arial"/>
                  <a:cs typeface="Arial"/>
                </a:rPr>
                <a:t>1.75</a:t>
              </a:r>
              <a:endParaRPr kumimoji="0" lang="en-US" sz="1600" i="0" u="none" strike="noStrike" kern="0" cap="none" spc="0" normalizeH="0" baseline="0" noProof="0" dirty="0">
                <a:ln>
                  <a:noFill/>
                </a:ln>
                <a:solidFill>
                  <a:prstClr val="black"/>
                </a:solidFill>
                <a:effectLst/>
                <a:uLnTx/>
                <a:uFillTx/>
                <a:latin typeface="Arial"/>
                <a:cs typeface="Arial"/>
              </a:endParaRPr>
            </a:p>
          </p:txBody>
        </p:sp>
        <p:sp>
          <p:nvSpPr>
            <p:cNvPr id="36" name="TextBox 96">
              <a:extLst>
                <a:ext uri="{FF2B5EF4-FFF2-40B4-BE49-F238E27FC236}">
                  <a16:creationId xmlns:a16="http://schemas.microsoft.com/office/drawing/2014/main" id="{DB16CEE2-3586-4B76-B027-C594A5377BC1}"/>
                </a:ext>
              </a:extLst>
            </p:cNvPr>
            <p:cNvSpPr txBox="1"/>
            <p:nvPr/>
          </p:nvSpPr>
          <p:spPr>
            <a:xfrm>
              <a:off x="2926153" y="2765191"/>
              <a:ext cx="426625"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Arial"/>
                  <a:cs typeface="Arial"/>
                </a:rPr>
                <a:t>1.25</a:t>
              </a:r>
              <a:endParaRPr kumimoji="0" lang="en-US" sz="1600" i="0" u="none" strike="noStrike" kern="0" cap="none" spc="0" normalizeH="0" baseline="0" noProof="0" dirty="0">
                <a:ln>
                  <a:noFill/>
                </a:ln>
                <a:solidFill>
                  <a:prstClr val="black"/>
                </a:solidFill>
                <a:effectLst/>
                <a:uLnTx/>
                <a:uFillTx/>
                <a:latin typeface="Arial"/>
                <a:cs typeface="Arial"/>
              </a:endParaRPr>
            </a:p>
          </p:txBody>
        </p:sp>
        <p:sp>
          <p:nvSpPr>
            <p:cNvPr id="37" name="TextBox 97">
              <a:extLst>
                <a:ext uri="{FF2B5EF4-FFF2-40B4-BE49-F238E27FC236}">
                  <a16:creationId xmlns:a16="http://schemas.microsoft.com/office/drawing/2014/main" id="{65F0196E-BB3F-4A4D-B862-669EA8013256}"/>
                </a:ext>
              </a:extLst>
            </p:cNvPr>
            <p:cNvSpPr txBox="1"/>
            <p:nvPr/>
          </p:nvSpPr>
          <p:spPr>
            <a:xfrm>
              <a:off x="2945886" y="3237311"/>
              <a:ext cx="426624"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Arial"/>
                  <a:cs typeface="Arial"/>
                </a:rPr>
                <a:t>0.75</a:t>
              </a:r>
              <a:endParaRPr kumimoji="0" lang="en-US" sz="1600" i="0" u="none" strike="noStrike" kern="0" cap="none" spc="0" normalizeH="0" baseline="0" noProof="0" dirty="0">
                <a:ln>
                  <a:noFill/>
                </a:ln>
                <a:solidFill>
                  <a:prstClr val="black"/>
                </a:solidFill>
                <a:effectLst/>
                <a:uLnTx/>
                <a:uFillTx/>
                <a:latin typeface="Arial"/>
                <a:cs typeface="Arial"/>
              </a:endParaRPr>
            </a:p>
          </p:txBody>
        </p:sp>
        <p:sp>
          <p:nvSpPr>
            <p:cNvPr id="38" name="TextBox 98">
              <a:extLst>
                <a:ext uri="{FF2B5EF4-FFF2-40B4-BE49-F238E27FC236}">
                  <a16:creationId xmlns:a16="http://schemas.microsoft.com/office/drawing/2014/main" id="{7002B85D-87D8-4C97-B8D3-4A40759705FB}"/>
                </a:ext>
              </a:extLst>
            </p:cNvPr>
            <p:cNvSpPr txBox="1"/>
            <p:nvPr/>
          </p:nvSpPr>
          <p:spPr>
            <a:xfrm>
              <a:off x="2936828" y="2094120"/>
              <a:ext cx="426625"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a:ln>
                    <a:noFill/>
                  </a:ln>
                  <a:solidFill>
                    <a:prstClr val="black"/>
                  </a:solidFill>
                  <a:effectLst/>
                  <a:uLnTx/>
                  <a:uFillTx/>
                  <a:latin typeface="Arial"/>
                  <a:cs typeface="Arial"/>
                </a:rPr>
                <a:t>2.00</a:t>
              </a:r>
            </a:p>
          </p:txBody>
        </p:sp>
        <p:sp>
          <p:nvSpPr>
            <p:cNvPr id="39" name="TextBox 99">
              <a:extLst>
                <a:ext uri="{FF2B5EF4-FFF2-40B4-BE49-F238E27FC236}">
                  <a16:creationId xmlns:a16="http://schemas.microsoft.com/office/drawing/2014/main" id="{6D2D62C7-6D78-4FF5-BD61-C7EDC7963D9B}"/>
                </a:ext>
              </a:extLst>
            </p:cNvPr>
            <p:cNvSpPr txBox="1"/>
            <p:nvPr/>
          </p:nvSpPr>
          <p:spPr>
            <a:xfrm>
              <a:off x="2930630" y="2540319"/>
              <a:ext cx="426625"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Arial"/>
                  <a:cs typeface="Arial"/>
                </a:rPr>
                <a:t>1.50</a:t>
              </a:r>
              <a:endParaRPr kumimoji="0" lang="en-US" sz="1600" i="0" u="none" strike="noStrike" kern="0" cap="none" spc="0" normalizeH="0" baseline="0" noProof="0" dirty="0">
                <a:ln>
                  <a:noFill/>
                </a:ln>
                <a:solidFill>
                  <a:prstClr val="black"/>
                </a:solidFill>
                <a:effectLst/>
                <a:uLnTx/>
                <a:uFillTx/>
                <a:latin typeface="Arial"/>
                <a:cs typeface="Arial"/>
              </a:endParaRPr>
            </a:p>
          </p:txBody>
        </p:sp>
        <p:sp>
          <p:nvSpPr>
            <p:cNvPr id="40" name="TextBox 100">
              <a:extLst>
                <a:ext uri="{FF2B5EF4-FFF2-40B4-BE49-F238E27FC236}">
                  <a16:creationId xmlns:a16="http://schemas.microsoft.com/office/drawing/2014/main" id="{9C0CEAF8-5054-401F-B03E-04AE2F6B9B8E}"/>
                </a:ext>
              </a:extLst>
            </p:cNvPr>
            <p:cNvSpPr txBox="1"/>
            <p:nvPr/>
          </p:nvSpPr>
          <p:spPr>
            <a:xfrm>
              <a:off x="2930630" y="3008722"/>
              <a:ext cx="426625"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Arial"/>
                  <a:cs typeface="Arial"/>
                </a:rPr>
                <a:t>1.00</a:t>
              </a:r>
              <a:endParaRPr kumimoji="0" lang="en-US" sz="1600" i="0" u="none" strike="noStrike" kern="0" cap="none" spc="0" normalizeH="0" baseline="0" noProof="0" dirty="0">
                <a:ln>
                  <a:noFill/>
                </a:ln>
                <a:solidFill>
                  <a:prstClr val="black"/>
                </a:solidFill>
                <a:effectLst/>
                <a:uLnTx/>
                <a:uFillTx/>
                <a:latin typeface="Arial"/>
                <a:cs typeface="Arial"/>
              </a:endParaRPr>
            </a:p>
          </p:txBody>
        </p:sp>
        <p:sp>
          <p:nvSpPr>
            <p:cNvPr id="41" name="TextBox 101">
              <a:extLst>
                <a:ext uri="{FF2B5EF4-FFF2-40B4-BE49-F238E27FC236}">
                  <a16:creationId xmlns:a16="http://schemas.microsoft.com/office/drawing/2014/main" id="{F3FD3458-7C7D-4D7D-88FF-AEA8704FB625}"/>
                </a:ext>
              </a:extLst>
            </p:cNvPr>
            <p:cNvSpPr txBox="1"/>
            <p:nvPr/>
          </p:nvSpPr>
          <p:spPr>
            <a:xfrm>
              <a:off x="2957207" y="3486149"/>
              <a:ext cx="426624"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Arial"/>
                  <a:cs typeface="Arial"/>
                </a:rPr>
                <a:t>0.50</a:t>
              </a:r>
              <a:endParaRPr kumimoji="0" lang="en-US" sz="1600" i="0" u="none" strike="noStrike" kern="0" cap="none" spc="0" normalizeH="0" baseline="0" noProof="0" dirty="0">
                <a:ln>
                  <a:noFill/>
                </a:ln>
                <a:solidFill>
                  <a:prstClr val="black"/>
                </a:solidFill>
                <a:effectLst/>
                <a:uLnTx/>
                <a:uFillTx/>
                <a:latin typeface="Arial"/>
                <a:cs typeface="Arial"/>
              </a:endParaRPr>
            </a:p>
          </p:txBody>
        </p:sp>
      </p:grpSp>
      <p:grpSp>
        <p:nvGrpSpPr>
          <p:cNvPr id="42" name="Group 41">
            <a:extLst>
              <a:ext uri="{FF2B5EF4-FFF2-40B4-BE49-F238E27FC236}">
                <a16:creationId xmlns:a16="http://schemas.microsoft.com/office/drawing/2014/main" id="{4F5364AE-54C1-440B-92D7-6C28BD0368C6}"/>
              </a:ext>
            </a:extLst>
          </p:cNvPr>
          <p:cNvGrpSpPr/>
          <p:nvPr/>
        </p:nvGrpSpPr>
        <p:grpSpPr>
          <a:xfrm>
            <a:off x="161697" y="4428367"/>
            <a:ext cx="2761716" cy="2300946"/>
            <a:chOff x="4763033" y="1338032"/>
            <a:chExt cx="2761716" cy="2300946"/>
          </a:xfrm>
        </p:grpSpPr>
        <p:pic>
          <p:nvPicPr>
            <p:cNvPr id="43" name="Picture 42">
              <a:extLst>
                <a:ext uri="{FF2B5EF4-FFF2-40B4-BE49-F238E27FC236}">
                  <a16:creationId xmlns:a16="http://schemas.microsoft.com/office/drawing/2014/main" id="{1A6BB6B0-CC72-44D7-95E2-3BC712E831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63033" y="1743357"/>
              <a:ext cx="1952348" cy="1843481"/>
            </a:xfrm>
            <a:prstGeom prst="rect">
              <a:avLst/>
            </a:prstGeom>
          </p:spPr>
        </p:pic>
        <p:pic>
          <p:nvPicPr>
            <p:cNvPr id="44" name="Picture 43">
              <a:extLst>
                <a:ext uri="{FF2B5EF4-FFF2-40B4-BE49-F238E27FC236}">
                  <a16:creationId xmlns:a16="http://schemas.microsoft.com/office/drawing/2014/main" id="{EA24B9DD-89E1-4738-8E15-28A44C3E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79952" y="1752352"/>
              <a:ext cx="125494" cy="1828947"/>
            </a:xfrm>
            <a:prstGeom prst="rect">
              <a:avLst/>
            </a:prstGeom>
          </p:spPr>
        </p:pic>
        <p:sp>
          <p:nvSpPr>
            <p:cNvPr id="45" name="TextBox 105">
              <a:extLst>
                <a:ext uri="{FF2B5EF4-FFF2-40B4-BE49-F238E27FC236}">
                  <a16:creationId xmlns:a16="http://schemas.microsoft.com/office/drawing/2014/main" id="{6CE5F4A1-6CF5-49A4-9DC0-175185A328D2}"/>
                </a:ext>
              </a:extLst>
            </p:cNvPr>
            <p:cNvSpPr txBox="1"/>
            <p:nvPr/>
          </p:nvSpPr>
          <p:spPr>
            <a:xfrm rot="16200000">
              <a:off x="6360109" y="2318006"/>
              <a:ext cx="2144613"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881012"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prstClr val="black"/>
                  </a:solidFill>
                  <a:effectLst/>
                  <a:uLnTx/>
                  <a:uFillTx/>
                  <a:latin typeface="Arial"/>
                  <a:cs typeface="Arial"/>
                </a:rPr>
                <a:t>T</a:t>
              </a:r>
              <a:r>
                <a:rPr kumimoji="0" lang="en-US" sz="1200" i="0" u="none" strike="noStrike" kern="0" cap="none" spc="0" normalizeH="0" baseline="-25000" noProof="0" dirty="0">
                  <a:ln>
                    <a:noFill/>
                  </a:ln>
                  <a:solidFill>
                    <a:prstClr val="black"/>
                  </a:solidFill>
                  <a:effectLst/>
                  <a:uLnTx/>
                  <a:uFillTx/>
                  <a:latin typeface="Arial"/>
                  <a:cs typeface="Arial"/>
                </a:rPr>
                <a:t>2</a:t>
              </a:r>
              <a:r>
                <a:rPr kumimoji="0" lang="en-US" sz="1200" i="0" u="none" strike="noStrike" kern="0" cap="none" spc="0" normalizeH="0" noProof="0" dirty="0">
                  <a:ln>
                    <a:noFill/>
                  </a:ln>
                  <a:solidFill>
                    <a:prstClr val="black"/>
                  </a:solidFill>
                  <a:effectLst/>
                  <a:uLnTx/>
                  <a:uFillTx/>
                  <a:latin typeface="Arial"/>
                  <a:cs typeface="Arial"/>
                </a:rPr>
                <a:t> relaxation  time (sec)</a:t>
              </a:r>
              <a:endParaRPr kumimoji="0" lang="en-US" sz="1200" i="0" u="none" strike="noStrike" kern="0" cap="none" spc="0" normalizeH="0" baseline="0" noProof="0" dirty="0">
                <a:ln>
                  <a:noFill/>
                </a:ln>
                <a:solidFill>
                  <a:prstClr val="black"/>
                </a:solidFill>
                <a:effectLst/>
                <a:uLnTx/>
                <a:uFillTx/>
                <a:latin typeface="Arial"/>
                <a:cs typeface="Arial"/>
              </a:endParaRPr>
            </a:p>
          </p:txBody>
        </p:sp>
        <p:sp>
          <p:nvSpPr>
            <p:cNvPr id="46" name="TextBox 106">
              <a:extLst>
                <a:ext uri="{FF2B5EF4-FFF2-40B4-BE49-F238E27FC236}">
                  <a16:creationId xmlns:a16="http://schemas.microsoft.com/office/drawing/2014/main" id="{C748D2F7-E17E-41D2-9D71-18EEE450DCBD}"/>
                </a:ext>
              </a:extLst>
            </p:cNvPr>
            <p:cNvSpPr txBox="1"/>
            <p:nvPr/>
          </p:nvSpPr>
          <p:spPr>
            <a:xfrm>
              <a:off x="6897076" y="3392757"/>
              <a:ext cx="348840"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Arial"/>
                  <a:cs typeface="Arial"/>
                </a:rPr>
                <a:t>0.0</a:t>
              </a:r>
              <a:endParaRPr kumimoji="0" lang="en-US" sz="1600" i="0" u="none" strike="noStrike" kern="0" cap="none" spc="0" normalizeH="0" baseline="0" noProof="0" dirty="0">
                <a:ln>
                  <a:noFill/>
                </a:ln>
                <a:solidFill>
                  <a:prstClr val="black"/>
                </a:solidFill>
                <a:effectLst/>
                <a:uLnTx/>
                <a:uFillTx/>
                <a:latin typeface="Arial"/>
                <a:cs typeface="Arial"/>
              </a:endParaRPr>
            </a:p>
          </p:txBody>
        </p:sp>
        <p:sp>
          <p:nvSpPr>
            <p:cNvPr id="47" name="TextBox 107">
              <a:extLst>
                <a:ext uri="{FF2B5EF4-FFF2-40B4-BE49-F238E27FC236}">
                  <a16:creationId xmlns:a16="http://schemas.microsoft.com/office/drawing/2014/main" id="{649D4B96-4E19-47DA-8EF0-044D1014FAF9}"/>
                </a:ext>
              </a:extLst>
            </p:cNvPr>
            <p:cNvSpPr txBox="1"/>
            <p:nvPr/>
          </p:nvSpPr>
          <p:spPr>
            <a:xfrm>
              <a:off x="6875916" y="1629242"/>
              <a:ext cx="354809"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Arial"/>
                  <a:cs typeface="Arial"/>
                </a:rPr>
                <a:t>0.8</a:t>
              </a:r>
              <a:endParaRPr kumimoji="0" lang="en-US" sz="1600" i="0" u="none" strike="noStrike" kern="0" cap="none" spc="0" normalizeH="0" baseline="0" noProof="0" dirty="0">
                <a:ln>
                  <a:noFill/>
                </a:ln>
                <a:solidFill>
                  <a:prstClr val="black"/>
                </a:solidFill>
                <a:effectLst/>
                <a:uLnTx/>
                <a:uFillTx/>
                <a:latin typeface="Arial"/>
                <a:cs typeface="Arial"/>
              </a:endParaRPr>
            </a:p>
          </p:txBody>
        </p:sp>
        <p:sp>
          <p:nvSpPr>
            <p:cNvPr id="48" name="TextBox 108">
              <a:extLst>
                <a:ext uri="{FF2B5EF4-FFF2-40B4-BE49-F238E27FC236}">
                  <a16:creationId xmlns:a16="http://schemas.microsoft.com/office/drawing/2014/main" id="{F1226D4B-A461-40B7-8732-6C57A49EE8B4}"/>
                </a:ext>
              </a:extLst>
            </p:cNvPr>
            <p:cNvSpPr txBox="1"/>
            <p:nvPr/>
          </p:nvSpPr>
          <p:spPr>
            <a:xfrm>
              <a:off x="6897076" y="2064268"/>
              <a:ext cx="340774"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a:ln>
                    <a:noFill/>
                  </a:ln>
                  <a:solidFill>
                    <a:prstClr val="black"/>
                  </a:solidFill>
                  <a:effectLst/>
                  <a:uLnTx/>
                  <a:uFillTx/>
                  <a:latin typeface="Arial"/>
                  <a:cs typeface="Arial"/>
                </a:rPr>
                <a:t>0.6</a:t>
              </a:r>
            </a:p>
          </p:txBody>
        </p:sp>
        <p:sp>
          <p:nvSpPr>
            <p:cNvPr id="49" name="TextBox 109">
              <a:extLst>
                <a:ext uri="{FF2B5EF4-FFF2-40B4-BE49-F238E27FC236}">
                  <a16:creationId xmlns:a16="http://schemas.microsoft.com/office/drawing/2014/main" id="{56BD0DF8-DA83-481F-814B-0255288BB162}"/>
                </a:ext>
              </a:extLst>
            </p:cNvPr>
            <p:cNvSpPr txBox="1"/>
            <p:nvPr/>
          </p:nvSpPr>
          <p:spPr>
            <a:xfrm>
              <a:off x="6908748" y="2522323"/>
              <a:ext cx="342030"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a:ln>
                    <a:noFill/>
                  </a:ln>
                  <a:solidFill>
                    <a:prstClr val="black"/>
                  </a:solidFill>
                  <a:effectLst/>
                  <a:uLnTx/>
                  <a:uFillTx/>
                  <a:latin typeface="Arial"/>
                  <a:cs typeface="Arial"/>
                </a:rPr>
                <a:t>0.4</a:t>
              </a:r>
            </a:p>
          </p:txBody>
        </p:sp>
        <p:sp>
          <p:nvSpPr>
            <p:cNvPr id="50" name="TextBox 110">
              <a:extLst>
                <a:ext uri="{FF2B5EF4-FFF2-40B4-BE49-F238E27FC236}">
                  <a16:creationId xmlns:a16="http://schemas.microsoft.com/office/drawing/2014/main" id="{B96A320B-638C-4403-8288-6244625EB845}"/>
                </a:ext>
              </a:extLst>
            </p:cNvPr>
            <p:cNvSpPr txBox="1"/>
            <p:nvPr/>
          </p:nvSpPr>
          <p:spPr>
            <a:xfrm>
              <a:off x="6888896" y="2965683"/>
              <a:ext cx="351398"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Arial"/>
                  <a:cs typeface="Arial"/>
                </a:rPr>
                <a:t>0.2</a:t>
              </a:r>
              <a:endParaRPr kumimoji="0" lang="en-US" sz="1600" i="0" u="none" strike="noStrike" kern="0" cap="none" spc="0" normalizeH="0" baseline="0" noProof="0" dirty="0">
                <a:ln>
                  <a:noFill/>
                </a:ln>
                <a:solidFill>
                  <a:prstClr val="black"/>
                </a:solidFill>
                <a:effectLst/>
                <a:uLnTx/>
                <a:uFillTx/>
                <a:latin typeface="Arial"/>
                <a:cs typeface="Arial"/>
              </a:endParaRPr>
            </a:p>
          </p:txBody>
        </p:sp>
        <p:sp>
          <p:nvSpPr>
            <p:cNvPr id="51" name="TextBox 111">
              <a:extLst>
                <a:ext uri="{FF2B5EF4-FFF2-40B4-BE49-F238E27FC236}">
                  <a16:creationId xmlns:a16="http://schemas.microsoft.com/office/drawing/2014/main" id="{6BC676A2-A1DE-407B-8277-360A89704759}"/>
                </a:ext>
              </a:extLst>
            </p:cNvPr>
            <p:cNvSpPr txBox="1"/>
            <p:nvPr/>
          </p:nvSpPr>
          <p:spPr>
            <a:xfrm>
              <a:off x="6896321" y="1835737"/>
              <a:ext cx="339881"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Arial"/>
                  <a:cs typeface="Arial"/>
                </a:rPr>
                <a:t>0.7</a:t>
              </a:r>
              <a:endParaRPr kumimoji="0" lang="en-US" sz="1600" i="0" u="none" strike="noStrike" kern="0" cap="none" spc="0" normalizeH="0" baseline="0" noProof="0" dirty="0">
                <a:ln>
                  <a:noFill/>
                </a:ln>
                <a:solidFill>
                  <a:prstClr val="black"/>
                </a:solidFill>
                <a:effectLst/>
                <a:uLnTx/>
                <a:uFillTx/>
                <a:latin typeface="Arial"/>
                <a:cs typeface="Arial"/>
              </a:endParaRPr>
            </a:p>
          </p:txBody>
        </p:sp>
        <p:sp>
          <p:nvSpPr>
            <p:cNvPr id="52" name="TextBox 112">
              <a:extLst>
                <a:ext uri="{FF2B5EF4-FFF2-40B4-BE49-F238E27FC236}">
                  <a16:creationId xmlns:a16="http://schemas.microsoft.com/office/drawing/2014/main" id="{753F9C44-3465-436E-A086-2F19F39206C6}"/>
                </a:ext>
              </a:extLst>
            </p:cNvPr>
            <p:cNvSpPr txBox="1"/>
            <p:nvPr/>
          </p:nvSpPr>
          <p:spPr>
            <a:xfrm>
              <a:off x="6903383" y="2311146"/>
              <a:ext cx="340774"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Arial"/>
                  <a:cs typeface="Arial"/>
                </a:rPr>
                <a:t>0.5</a:t>
              </a:r>
              <a:endParaRPr kumimoji="0" lang="en-US" sz="1600" i="0" u="none" strike="noStrike" kern="0" cap="none" spc="0" normalizeH="0" baseline="0" noProof="0" dirty="0">
                <a:ln>
                  <a:noFill/>
                </a:ln>
                <a:solidFill>
                  <a:prstClr val="black"/>
                </a:solidFill>
                <a:effectLst/>
                <a:uLnTx/>
                <a:uFillTx/>
                <a:latin typeface="Arial"/>
                <a:cs typeface="Arial"/>
              </a:endParaRPr>
            </a:p>
          </p:txBody>
        </p:sp>
        <p:sp>
          <p:nvSpPr>
            <p:cNvPr id="53" name="TextBox 113">
              <a:extLst>
                <a:ext uri="{FF2B5EF4-FFF2-40B4-BE49-F238E27FC236}">
                  <a16:creationId xmlns:a16="http://schemas.microsoft.com/office/drawing/2014/main" id="{4D0025C0-4B23-47AC-89FB-89F878CBBDEB}"/>
                </a:ext>
              </a:extLst>
            </p:cNvPr>
            <p:cNvSpPr txBox="1"/>
            <p:nvPr/>
          </p:nvSpPr>
          <p:spPr>
            <a:xfrm>
              <a:off x="6888896" y="2731358"/>
              <a:ext cx="354699"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Arial"/>
                  <a:cs typeface="Arial"/>
                </a:rPr>
                <a:t>0.3</a:t>
              </a:r>
            </a:p>
          </p:txBody>
        </p:sp>
        <p:sp>
          <p:nvSpPr>
            <p:cNvPr id="54" name="TextBox 114">
              <a:extLst>
                <a:ext uri="{FF2B5EF4-FFF2-40B4-BE49-F238E27FC236}">
                  <a16:creationId xmlns:a16="http://schemas.microsoft.com/office/drawing/2014/main" id="{7DE8C327-F4F7-4538-A6C1-93314CC4E0CA}"/>
                </a:ext>
              </a:extLst>
            </p:cNvPr>
            <p:cNvSpPr txBox="1"/>
            <p:nvPr/>
          </p:nvSpPr>
          <p:spPr>
            <a:xfrm>
              <a:off x="6901248" y="3185391"/>
              <a:ext cx="348840"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81012"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Arial"/>
                  <a:cs typeface="Arial"/>
                </a:rPr>
                <a:t>0.1</a:t>
              </a:r>
              <a:endParaRPr kumimoji="0" lang="en-US" sz="1600" i="0" u="none" strike="noStrike" kern="0" cap="none" spc="0" normalizeH="0" baseline="0" noProof="0" dirty="0">
                <a:ln>
                  <a:noFill/>
                </a:ln>
                <a:solidFill>
                  <a:prstClr val="black"/>
                </a:solidFill>
                <a:effectLst/>
                <a:uLnTx/>
                <a:uFillTx/>
                <a:latin typeface="Arial"/>
                <a:cs typeface="Arial"/>
              </a:endParaRPr>
            </a:p>
          </p:txBody>
        </p:sp>
      </p:grpSp>
      <p:sp>
        <p:nvSpPr>
          <p:cNvPr id="55" name="Rectangle 54">
            <a:extLst>
              <a:ext uri="{FF2B5EF4-FFF2-40B4-BE49-F238E27FC236}">
                <a16:creationId xmlns:a16="http://schemas.microsoft.com/office/drawing/2014/main" id="{D1D4A9D9-BB7B-466C-91D0-F3B0B94004BF}"/>
              </a:ext>
            </a:extLst>
          </p:cNvPr>
          <p:cNvSpPr/>
          <p:nvPr/>
        </p:nvSpPr>
        <p:spPr>
          <a:xfrm>
            <a:off x="1526827" y="501771"/>
            <a:ext cx="9171195" cy="36691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u="sng" dirty="0">
                <a:solidFill>
                  <a:prstClr val="black"/>
                </a:solidFill>
                <a:latin typeface="Arial" panose="020B0604020202020204" pitchFamily="34" charset="0"/>
                <a:cs typeface="Arial" panose="020B0604020202020204" pitchFamily="34" charset="0"/>
              </a:rPr>
              <a:t>Cylinder Phantom from Gold Standard Phantoms</a:t>
            </a:r>
          </a:p>
        </p:txBody>
      </p:sp>
      <p:graphicFrame>
        <p:nvGraphicFramePr>
          <p:cNvPr id="56" name="Chart 55">
            <a:extLst>
              <a:ext uri="{FF2B5EF4-FFF2-40B4-BE49-F238E27FC236}">
                <a16:creationId xmlns:a16="http://schemas.microsoft.com/office/drawing/2014/main" id="{9C2D6834-197A-411C-9D71-19DF8219B45F}"/>
              </a:ext>
            </a:extLst>
          </p:cNvPr>
          <p:cNvGraphicFramePr>
            <a:graphicFrameLocks/>
          </p:cNvGraphicFramePr>
          <p:nvPr>
            <p:extLst>
              <p:ext uri="{D42A27DB-BD31-4B8C-83A1-F6EECF244321}">
                <p14:modId xmlns:p14="http://schemas.microsoft.com/office/powerpoint/2010/main" val="2112113"/>
              </p:ext>
            </p:extLst>
          </p:nvPr>
        </p:nvGraphicFramePr>
        <p:xfrm>
          <a:off x="5995950" y="973907"/>
          <a:ext cx="3403223" cy="2719469"/>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57" name="Chart 56">
            <a:extLst>
              <a:ext uri="{FF2B5EF4-FFF2-40B4-BE49-F238E27FC236}">
                <a16:creationId xmlns:a16="http://schemas.microsoft.com/office/drawing/2014/main" id="{D2C9CCF7-C691-4E39-8D6C-B46005995302}"/>
              </a:ext>
            </a:extLst>
          </p:cNvPr>
          <p:cNvGraphicFramePr>
            <a:graphicFrameLocks/>
          </p:cNvGraphicFramePr>
          <p:nvPr>
            <p:extLst>
              <p:ext uri="{D42A27DB-BD31-4B8C-83A1-F6EECF244321}">
                <p14:modId xmlns:p14="http://schemas.microsoft.com/office/powerpoint/2010/main" val="1795661136"/>
              </p:ext>
            </p:extLst>
          </p:nvPr>
        </p:nvGraphicFramePr>
        <p:xfrm>
          <a:off x="6003924" y="3883102"/>
          <a:ext cx="3447969" cy="2778620"/>
        </p:xfrm>
        <a:graphic>
          <a:graphicData uri="http://schemas.openxmlformats.org/drawingml/2006/chart">
            <c:chart xmlns:c="http://schemas.openxmlformats.org/drawingml/2006/chart" xmlns:r="http://schemas.openxmlformats.org/officeDocument/2006/relationships" r:id="rId12"/>
          </a:graphicData>
        </a:graphic>
      </p:graphicFrame>
      <p:pic>
        <p:nvPicPr>
          <p:cNvPr id="58" name="Picture 4" descr="Image preview">
            <a:extLst>
              <a:ext uri="{FF2B5EF4-FFF2-40B4-BE49-F238E27FC236}">
                <a16:creationId xmlns:a16="http://schemas.microsoft.com/office/drawing/2014/main" id="{2B59E292-6CA1-4B1E-AADC-131AC864C03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1941" y="574334"/>
            <a:ext cx="1429290" cy="1558224"/>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3D113FE1-DC6D-4985-9013-F987AC088661}"/>
              </a:ext>
            </a:extLst>
          </p:cNvPr>
          <p:cNvSpPr/>
          <p:nvPr/>
        </p:nvSpPr>
        <p:spPr>
          <a:xfrm>
            <a:off x="2228291" y="847235"/>
            <a:ext cx="2842526" cy="13366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3038" indent="-169863">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Gelatin: 7.5% </a:t>
            </a:r>
            <a:r>
              <a:rPr lang="en-US" sz="1600" dirty="0" err="1">
                <a:solidFill>
                  <a:prstClr val="black"/>
                </a:solidFill>
                <a:latin typeface="Arial" panose="020B0604020202020204" pitchFamily="34" charset="0"/>
                <a:cs typeface="Arial" panose="020B0604020202020204" pitchFamily="34" charset="0"/>
              </a:rPr>
              <a:t>wt</a:t>
            </a:r>
            <a:r>
              <a:rPr lang="en-US" sz="1600" dirty="0">
                <a:solidFill>
                  <a:prstClr val="black"/>
                </a:solidFill>
                <a:latin typeface="Arial" panose="020B0604020202020204" pitchFamily="34" charset="0"/>
                <a:cs typeface="Arial" panose="020B0604020202020204" pitchFamily="34" charset="0"/>
              </a:rPr>
              <a:t>/vol, </a:t>
            </a:r>
            <a:br>
              <a:rPr lang="en-US" sz="1600" dirty="0">
                <a:solidFill>
                  <a:prstClr val="black"/>
                </a:solidFill>
                <a:latin typeface="Arial" panose="020B0604020202020204" pitchFamily="34" charset="0"/>
                <a:cs typeface="Arial" panose="020B0604020202020204" pitchFamily="34" charset="0"/>
              </a:rPr>
            </a:br>
            <a:r>
              <a:rPr lang="en-US" sz="1600" dirty="0">
                <a:solidFill>
                  <a:prstClr val="black"/>
                </a:solidFill>
                <a:latin typeface="Arial" panose="020B0604020202020204" pitchFamily="34" charset="0"/>
                <a:cs typeface="Arial" panose="020B0604020202020204" pitchFamily="34" charset="0"/>
              </a:rPr>
              <a:t>pH 6.0-7.5, T</a:t>
            </a:r>
            <a:r>
              <a:rPr lang="en-US" sz="1600" baseline="-25000" dirty="0">
                <a:solidFill>
                  <a:prstClr val="black"/>
                </a:solidFill>
                <a:latin typeface="Arial" panose="020B0604020202020204" pitchFamily="34" charset="0"/>
                <a:cs typeface="Arial" panose="020B0604020202020204" pitchFamily="34" charset="0"/>
              </a:rPr>
              <a:t>1</a:t>
            </a:r>
            <a:r>
              <a:rPr lang="en-US" sz="1600" dirty="0">
                <a:solidFill>
                  <a:prstClr val="black"/>
                </a:solidFill>
                <a:latin typeface="Arial" panose="020B0604020202020204" pitchFamily="34" charset="0"/>
                <a:cs typeface="Arial" panose="020B0604020202020204" pitchFamily="34" charset="0"/>
              </a:rPr>
              <a:t> 0.4-2.25 sec</a:t>
            </a:r>
          </a:p>
          <a:p>
            <a:pPr marL="173038" indent="-169863">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Taurine: 10-50 mM, </a:t>
            </a:r>
            <a:br>
              <a:rPr lang="en-US" sz="1600" dirty="0">
                <a:solidFill>
                  <a:prstClr val="black"/>
                </a:solidFill>
                <a:latin typeface="Arial" panose="020B0604020202020204" pitchFamily="34" charset="0"/>
                <a:cs typeface="Arial" panose="020B0604020202020204" pitchFamily="34" charset="0"/>
              </a:rPr>
            </a:br>
            <a:r>
              <a:rPr lang="en-US" sz="1600" dirty="0">
                <a:solidFill>
                  <a:prstClr val="black"/>
                </a:solidFill>
                <a:latin typeface="Arial" panose="020B0604020202020204" pitchFamily="34" charset="0"/>
                <a:cs typeface="Arial" panose="020B0604020202020204" pitchFamily="34" charset="0"/>
              </a:rPr>
              <a:t>pH 6.5-7.5, T</a:t>
            </a:r>
            <a:r>
              <a:rPr lang="en-US" sz="1600" baseline="-25000" dirty="0">
                <a:solidFill>
                  <a:prstClr val="black"/>
                </a:solidFill>
                <a:latin typeface="Arial" panose="020B0604020202020204" pitchFamily="34" charset="0"/>
                <a:cs typeface="Arial" panose="020B0604020202020204" pitchFamily="34" charset="0"/>
              </a:rPr>
              <a:t>1</a:t>
            </a:r>
            <a:r>
              <a:rPr lang="en-US" sz="1600" dirty="0">
                <a:solidFill>
                  <a:prstClr val="black"/>
                </a:solidFill>
                <a:latin typeface="Arial" panose="020B0604020202020204" pitchFamily="34" charset="0"/>
                <a:cs typeface="Arial" panose="020B0604020202020204" pitchFamily="34" charset="0"/>
              </a:rPr>
              <a:t> 0.4-2.25 Sec</a:t>
            </a:r>
          </a:p>
        </p:txBody>
      </p:sp>
      <p:graphicFrame>
        <p:nvGraphicFramePr>
          <p:cNvPr id="60" name="Chart 59">
            <a:extLst>
              <a:ext uri="{FF2B5EF4-FFF2-40B4-BE49-F238E27FC236}">
                <a16:creationId xmlns:a16="http://schemas.microsoft.com/office/drawing/2014/main" id="{060C166E-EE47-4663-B586-DE53D2ED8577}"/>
              </a:ext>
            </a:extLst>
          </p:cNvPr>
          <p:cNvGraphicFramePr>
            <a:graphicFrameLocks/>
          </p:cNvGraphicFramePr>
          <p:nvPr>
            <p:extLst>
              <p:ext uri="{D42A27DB-BD31-4B8C-83A1-F6EECF244321}">
                <p14:modId xmlns:p14="http://schemas.microsoft.com/office/powerpoint/2010/main" val="4017747779"/>
              </p:ext>
            </p:extLst>
          </p:nvPr>
        </p:nvGraphicFramePr>
        <p:xfrm>
          <a:off x="9208442" y="1040219"/>
          <a:ext cx="3014919" cy="26636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1" name="Chart 60">
            <a:extLst>
              <a:ext uri="{FF2B5EF4-FFF2-40B4-BE49-F238E27FC236}">
                <a16:creationId xmlns:a16="http://schemas.microsoft.com/office/drawing/2014/main" id="{FEBEAB6E-F146-47D3-A355-8667852FDDEE}"/>
              </a:ext>
            </a:extLst>
          </p:cNvPr>
          <p:cNvGraphicFramePr>
            <a:graphicFrameLocks/>
          </p:cNvGraphicFramePr>
          <p:nvPr>
            <p:extLst>
              <p:ext uri="{D42A27DB-BD31-4B8C-83A1-F6EECF244321}">
                <p14:modId xmlns:p14="http://schemas.microsoft.com/office/powerpoint/2010/main" val="3057517471"/>
              </p:ext>
            </p:extLst>
          </p:nvPr>
        </p:nvGraphicFramePr>
        <p:xfrm>
          <a:off x="9176676" y="3916098"/>
          <a:ext cx="3078450" cy="2791603"/>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194550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2D930EA-690C-40B4-8B38-5A5BB35EDB7F}"/>
              </a:ext>
            </a:extLst>
          </p:cNvPr>
          <p:cNvGrpSpPr/>
          <p:nvPr/>
        </p:nvGrpSpPr>
        <p:grpSpPr>
          <a:xfrm>
            <a:off x="63500" y="79726"/>
            <a:ext cx="12074739" cy="629339"/>
            <a:chOff x="128705" y="1011199"/>
            <a:chExt cx="12074739" cy="629339"/>
          </a:xfrm>
        </p:grpSpPr>
        <p:sp>
          <p:nvSpPr>
            <p:cNvPr id="3" name="Rectangle 2">
              <a:extLst>
                <a:ext uri="{FF2B5EF4-FFF2-40B4-BE49-F238E27FC236}">
                  <a16:creationId xmlns:a16="http://schemas.microsoft.com/office/drawing/2014/main" id="{EBAAF2A2-B65D-4F27-BE1E-C06039DA81C2}"/>
                </a:ext>
              </a:extLst>
            </p:cNvPr>
            <p:cNvSpPr/>
            <p:nvPr/>
          </p:nvSpPr>
          <p:spPr>
            <a:xfrm>
              <a:off x="128705" y="1351101"/>
              <a:ext cx="11704320" cy="45719"/>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pic>
          <p:nvPicPr>
            <p:cNvPr id="4" name="Picture 3" descr="camel_logo_notext_transparent.tif">
              <a:extLst>
                <a:ext uri="{FF2B5EF4-FFF2-40B4-BE49-F238E27FC236}">
                  <a16:creationId xmlns:a16="http://schemas.microsoft.com/office/drawing/2014/main" id="{5EAC3549-3D05-40A6-91E2-8785AE072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5821" y="1065325"/>
              <a:ext cx="957623" cy="575213"/>
            </a:xfrm>
            <a:prstGeom prst="rect">
              <a:avLst/>
            </a:prstGeom>
          </p:spPr>
        </p:pic>
        <p:pic>
          <p:nvPicPr>
            <p:cNvPr id="5" name="Picture 4" descr="mda.png">
              <a:extLst>
                <a:ext uri="{FF2B5EF4-FFF2-40B4-BE49-F238E27FC236}">
                  <a16:creationId xmlns:a16="http://schemas.microsoft.com/office/drawing/2014/main" id="{271620E4-497A-40B8-9F88-DCD11EF1D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06" y="1011199"/>
              <a:ext cx="3050391" cy="316991"/>
            </a:xfrm>
            <a:prstGeom prst="rect">
              <a:avLst/>
            </a:prstGeom>
          </p:spPr>
        </p:pic>
      </p:grpSp>
      <p:pic>
        <p:nvPicPr>
          <p:cNvPr id="28" name="Picture 8" descr="Image preview">
            <a:extLst>
              <a:ext uri="{FF2B5EF4-FFF2-40B4-BE49-F238E27FC236}">
                <a16:creationId xmlns:a16="http://schemas.microsoft.com/office/drawing/2014/main" id="{907A71E2-CD64-4BC0-9533-CA50D5DDC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604" y="4118795"/>
            <a:ext cx="1610515" cy="259629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Chart&#10;&#10;Description automatically generated">
            <a:extLst>
              <a:ext uri="{FF2B5EF4-FFF2-40B4-BE49-F238E27FC236}">
                <a16:creationId xmlns:a16="http://schemas.microsoft.com/office/drawing/2014/main" id="{5DC340D2-CFC6-46CA-9601-3A6F7F9394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00" y="682493"/>
            <a:ext cx="5242976" cy="3161528"/>
          </a:xfrm>
          <a:prstGeom prst="rect">
            <a:avLst/>
          </a:prstGeom>
        </p:spPr>
      </p:pic>
      <p:sp>
        <p:nvSpPr>
          <p:cNvPr id="56" name="Rectangle 55">
            <a:extLst>
              <a:ext uri="{FF2B5EF4-FFF2-40B4-BE49-F238E27FC236}">
                <a16:creationId xmlns:a16="http://schemas.microsoft.com/office/drawing/2014/main" id="{87DCD6C7-C67D-47FB-9DA5-86EBD5D7ED3B}"/>
              </a:ext>
            </a:extLst>
          </p:cNvPr>
          <p:cNvSpPr/>
          <p:nvPr/>
        </p:nvSpPr>
        <p:spPr>
          <a:xfrm>
            <a:off x="1526827" y="501771"/>
            <a:ext cx="9171195" cy="36691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u="sng" dirty="0">
                <a:solidFill>
                  <a:prstClr val="black"/>
                </a:solidFill>
                <a:latin typeface="Arial" panose="020B0604020202020204" pitchFamily="34" charset="0"/>
                <a:cs typeface="Arial" panose="020B0604020202020204" pitchFamily="34" charset="0"/>
              </a:rPr>
              <a:t>Temperature Stability for a Clinical MRI scanner</a:t>
            </a:r>
          </a:p>
        </p:txBody>
      </p:sp>
      <p:pic>
        <p:nvPicPr>
          <p:cNvPr id="60" name="Picture 59" descr="A picture containing text&#10;&#10;Description automatically generated">
            <a:extLst>
              <a:ext uri="{FF2B5EF4-FFF2-40B4-BE49-F238E27FC236}">
                <a16:creationId xmlns:a16="http://schemas.microsoft.com/office/drawing/2014/main" id="{A0A6A9F6-93C6-42C4-99B8-5C4DC507C5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6569" y="4299896"/>
            <a:ext cx="2806283" cy="2447135"/>
          </a:xfrm>
          <a:prstGeom prst="rect">
            <a:avLst/>
          </a:prstGeom>
        </p:spPr>
      </p:pic>
      <p:sp>
        <p:nvSpPr>
          <p:cNvPr id="61" name="Rectangle 60">
            <a:extLst>
              <a:ext uri="{FF2B5EF4-FFF2-40B4-BE49-F238E27FC236}">
                <a16:creationId xmlns:a16="http://schemas.microsoft.com/office/drawing/2014/main" id="{2EA8904A-E18E-4C02-A309-B0DACDB12627}"/>
              </a:ext>
            </a:extLst>
          </p:cNvPr>
          <p:cNvSpPr/>
          <p:nvPr/>
        </p:nvSpPr>
        <p:spPr>
          <a:xfrm>
            <a:off x="280888" y="3709509"/>
            <a:ext cx="3654335" cy="7091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u="sng" dirty="0">
                <a:solidFill>
                  <a:prstClr val="black"/>
                </a:solidFill>
                <a:latin typeface="Arial" panose="020B0604020202020204" pitchFamily="34" charset="0"/>
                <a:cs typeface="Arial" panose="020B0604020202020204" pitchFamily="34" charset="0"/>
              </a:rPr>
              <a:t>PureTemp-37 </a:t>
            </a:r>
          </a:p>
          <a:p>
            <a:pPr algn="ctr"/>
            <a:r>
              <a:rPr lang="en-US" dirty="0" err="1">
                <a:solidFill>
                  <a:prstClr val="black"/>
                </a:solidFill>
                <a:latin typeface="Arial" panose="020B0604020202020204" pitchFamily="34" charset="0"/>
                <a:cs typeface="Arial" panose="020B0604020202020204" pitchFamily="34" charset="0"/>
              </a:rPr>
              <a:t>PureTemp</a:t>
            </a:r>
            <a:r>
              <a:rPr lang="en-US" dirty="0">
                <a:solidFill>
                  <a:prstClr val="black"/>
                </a:solidFill>
                <a:latin typeface="Arial" panose="020B0604020202020204" pitchFamily="34" charset="0"/>
                <a:cs typeface="Arial" panose="020B0604020202020204" pitchFamily="34" charset="0"/>
              </a:rPr>
              <a:t>, LLC (</a:t>
            </a:r>
            <a:r>
              <a:rPr lang="en-US" dirty="0" err="1">
                <a:solidFill>
                  <a:prstClr val="black"/>
                </a:solidFill>
                <a:latin typeface="Arial" panose="020B0604020202020204" pitchFamily="34" charset="0"/>
                <a:cs typeface="Arial" panose="020B0604020202020204" pitchFamily="34" charset="0"/>
              </a:rPr>
              <a:t>Octochem</a:t>
            </a:r>
            <a:r>
              <a:rPr lang="en-US" dirty="0">
                <a:solidFill>
                  <a:prstClr val="black"/>
                </a:solidFill>
                <a:latin typeface="Arial" panose="020B0604020202020204" pitchFamily="34" charset="0"/>
                <a:cs typeface="Arial" panose="020B0604020202020204" pitchFamily="34" charset="0"/>
              </a:rPr>
              <a:t>, Inc.)</a:t>
            </a:r>
          </a:p>
        </p:txBody>
      </p:sp>
      <p:sp>
        <p:nvSpPr>
          <p:cNvPr id="62" name="Rectangle 61">
            <a:extLst>
              <a:ext uri="{FF2B5EF4-FFF2-40B4-BE49-F238E27FC236}">
                <a16:creationId xmlns:a16="http://schemas.microsoft.com/office/drawing/2014/main" id="{403974B8-CD9A-4F64-8221-3CBF3AA76686}"/>
              </a:ext>
            </a:extLst>
          </p:cNvPr>
          <p:cNvSpPr/>
          <p:nvPr/>
        </p:nvSpPr>
        <p:spPr>
          <a:xfrm>
            <a:off x="583848" y="648080"/>
            <a:ext cx="3791604" cy="7091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black"/>
                </a:solidFill>
                <a:latin typeface="Arial" panose="020B0604020202020204" pitchFamily="34" charset="0"/>
                <a:cs typeface="Arial" panose="020B0604020202020204" pitchFamily="34" charset="0"/>
              </a:rPr>
              <a:t>Keenan, et al., MRM, 2020</a:t>
            </a:r>
          </a:p>
        </p:txBody>
      </p:sp>
      <p:pic>
        <p:nvPicPr>
          <p:cNvPr id="64" name="Picture 63" descr="Chart&#10;&#10;Description automatically generated">
            <a:extLst>
              <a:ext uri="{FF2B5EF4-FFF2-40B4-BE49-F238E27FC236}">
                <a16:creationId xmlns:a16="http://schemas.microsoft.com/office/drawing/2014/main" id="{DE14C599-4DB1-462B-93F2-238662B3BD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260" y="4381539"/>
            <a:ext cx="3580310" cy="2476461"/>
          </a:xfrm>
          <a:prstGeom prst="rect">
            <a:avLst/>
          </a:prstGeom>
        </p:spPr>
      </p:pic>
      <p:grpSp>
        <p:nvGrpSpPr>
          <p:cNvPr id="78" name="Group 77">
            <a:extLst>
              <a:ext uri="{FF2B5EF4-FFF2-40B4-BE49-F238E27FC236}">
                <a16:creationId xmlns:a16="http://schemas.microsoft.com/office/drawing/2014/main" id="{3B7105D2-4AA5-439B-885B-5FFD9445CDDD}"/>
              </a:ext>
            </a:extLst>
          </p:cNvPr>
          <p:cNvGrpSpPr/>
          <p:nvPr/>
        </p:nvGrpSpPr>
        <p:grpSpPr>
          <a:xfrm>
            <a:off x="5864041" y="1163466"/>
            <a:ext cx="5516390" cy="2503450"/>
            <a:chOff x="6096000" y="4004499"/>
            <a:chExt cx="5516390" cy="2503450"/>
          </a:xfrm>
        </p:grpSpPr>
        <p:pic>
          <p:nvPicPr>
            <p:cNvPr id="66" name="Picture 65">
              <a:extLst>
                <a:ext uri="{FF2B5EF4-FFF2-40B4-BE49-F238E27FC236}">
                  <a16:creationId xmlns:a16="http://schemas.microsoft.com/office/drawing/2014/main" id="{8228353C-24A6-4D66-B825-F962A205EC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43433" y="4111117"/>
              <a:ext cx="2291188" cy="2286000"/>
            </a:xfrm>
            <a:prstGeom prst="rect">
              <a:avLst/>
            </a:prstGeom>
          </p:spPr>
        </p:pic>
        <p:pic>
          <p:nvPicPr>
            <p:cNvPr id="70" name="Picture 69" descr="A picture containing typewriter&#10;&#10;Description automatically generated">
              <a:extLst>
                <a:ext uri="{FF2B5EF4-FFF2-40B4-BE49-F238E27FC236}">
                  <a16:creationId xmlns:a16="http://schemas.microsoft.com/office/drawing/2014/main" id="{ECDE8D75-047F-4178-8653-1F66F0D158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0" y="4111117"/>
              <a:ext cx="2291195" cy="2286000"/>
            </a:xfrm>
            <a:prstGeom prst="rect">
              <a:avLst/>
            </a:prstGeom>
          </p:spPr>
        </p:pic>
        <p:pic>
          <p:nvPicPr>
            <p:cNvPr id="71" name="Picture 70">
              <a:extLst>
                <a:ext uri="{FF2B5EF4-FFF2-40B4-BE49-F238E27FC236}">
                  <a16:creationId xmlns:a16="http://schemas.microsoft.com/office/drawing/2014/main" id="{BC208742-CB09-4C2E-BB6B-F0759C1929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90859" y="4104799"/>
              <a:ext cx="108790" cy="2317771"/>
            </a:xfrm>
            <a:prstGeom prst="rect">
              <a:avLst/>
            </a:prstGeom>
          </p:spPr>
        </p:pic>
        <p:sp>
          <p:nvSpPr>
            <p:cNvPr id="72" name="TextBox 71">
              <a:extLst>
                <a:ext uri="{FF2B5EF4-FFF2-40B4-BE49-F238E27FC236}">
                  <a16:creationId xmlns:a16="http://schemas.microsoft.com/office/drawing/2014/main" id="{95AA20AE-2CA8-4824-8FB8-9A0FFF78423B}"/>
                </a:ext>
              </a:extLst>
            </p:cNvPr>
            <p:cNvSpPr txBox="1"/>
            <p:nvPr/>
          </p:nvSpPr>
          <p:spPr>
            <a:xfrm rot="16200000">
              <a:off x="10570792" y="5131006"/>
              <a:ext cx="1836975" cy="246221"/>
            </a:xfrm>
            <a:prstGeom prst="rect">
              <a:avLst/>
            </a:prstGeom>
            <a:noFill/>
          </p:spPr>
          <p:txBody>
            <a:bodyPr wrap="square" lIns="0" tIns="0" rIns="0" bIns="0" rtlCol="0">
              <a:spAutoFit/>
            </a:bodyPr>
            <a:lstStyle/>
            <a:p>
              <a:pPr algn="ctr"/>
              <a:r>
                <a:rPr lang="en-US" sz="1600" b="1" dirty="0">
                  <a:latin typeface="Arial" panose="020B0604020202020204" pitchFamily="34" charset="0"/>
                  <a:cs typeface="Arial" panose="020B0604020202020204" pitchFamily="34" charset="0"/>
                  <a:sym typeface="Symbol" panose="05050102010706020507" pitchFamily="18" charset="2"/>
                </a:rPr>
                <a:t>Temperature (C)</a:t>
              </a:r>
            </a:p>
          </p:txBody>
        </p:sp>
        <p:sp>
          <p:nvSpPr>
            <p:cNvPr id="73" name="TextBox 72">
              <a:extLst>
                <a:ext uri="{FF2B5EF4-FFF2-40B4-BE49-F238E27FC236}">
                  <a16:creationId xmlns:a16="http://schemas.microsoft.com/office/drawing/2014/main" id="{2C2990F6-35EE-46C6-A1DA-122BA60FE9B5}"/>
                </a:ext>
              </a:extLst>
            </p:cNvPr>
            <p:cNvSpPr txBox="1"/>
            <p:nvPr/>
          </p:nvSpPr>
          <p:spPr>
            <a:xfrm>
              <a:off x="10934972" y="4004499"/>
              <a:ext cx="350401" cy="215444"/>
            </a:xfrm>
            <a:prstGeom prst="rect">
              <a:avLst/>
            </a:prstGeom>
            <a:noFill/>
          </p:spPr>
          <p:txBody>
            <a:bodyPr wrap="square" lIns="0" tIns="0" rIns="0" bIns="0" rtlCol="0">
              <a:spAutoFit/>
            </a:bodyPr>
            <a:lstStyle/>
            <a:p>
              <a:pPr algn="ctr"/>
              <a:r>
                <a:rPr lang="en-US" sz="1400" b="1" dirty="0">
                  <a:latin typeface="Arial" panose="020B0604020202020204" pitchFamily="34" charset="0"/>
                  <a:cs typeface="Arial" panose="020B0604020202020204" pitchFamily="34" charset="0"/>
                  <a:sym typeface="Symbol" panose="05050102010706020507" pitchFamily="18" charset="2"/>
                </a:rPr>
                <a:t>38.0</a:t>
              </a:r>
            </a:p>
          </p:txBody>
        </p:sp>
        <p:sp>
          <p:nvSpPr>
            <p:cNvPr id="74" name="TextBox 73">
              <a:extLst>
                <a:ext uri="{FF2B5EF4-FFF2-40B4-BE49-F238E27FC236}">
                  <a16:creationId xmlns:a16="http://schemas.microsoft.com/office/drawing/2014/main" id="{3B9D6103-FFE8-42E4-828D-922BF3376D1F}"/>
                </a:ext>
              </a:extLst>
            </p:cNvPr>
            <p:cNvSpPr txBox="1"/>
            <p:nvPr/>
          </p:nvSpPr>
          <p:spPr>
            <a:xfrm>
              <a:off x="10899649" y="6292505"/>
              <a:ext cx="374431" cy="215444"/>
            </a:xfrm>
            <a:prstGeom prst="rect">
              <a:avLst/>
            </a:prstGeom>
            <a:noFill/>
          </p:spPr>
          <p:txBody>
            <a:bodyPr wrap="square" lIns="0" tIns="0" rIns="0" bIns="0" rtlCol="0">
              <a:spAutoFit/>
            </a:bodyPr>
            <a:lstStyle/>
            <a:p>
              <a:pPr algn="r"/>
              <a:r>
                <a:rPr lang="en-US" sz="1400" b="1" dirty="0">
                  <a:latin typeface="Arial" panose="020B0604020202020204" pitchFamily="34" charset="0"/>
                  <a:cs typeface="Arial" panose="020B0604020202020204" pitchFamily="34" charset="0"/>
                  <a:sym typeface="Symbol" panose="05050102010706020507" pitchFamily="18" charset="2"/>
                </a:rPr>
                <a:t>36.0</a:t>
              </a:r>
            </a:p>
          </p:txBody>
        </p:sp>
        <p:sp>
          <p:nvSpPr>
            <p:cNvPr id="75" name="TextBox 74">
              <a:extLst>
                <a:ext uri="{FF2B5EF4-FFF2-40B4-BE49-F238E27FC236}">
                  <a16:creationId xmlns:a16="http://schemas.microsoft.com/office/drawing/2014/main" id="{D02DB0CC-C4CB-4237-AD03-313E41A945C1}"/>
                </a:ext>
              </a:extLst>
            </p:cNvPr>
            <p:cNvSpPr txBox="1"/>
            <p:nvPr/>
          </p:nvSpPr>
          <p:spPr>
            <a:xfrm>
              <a:off x="10901613" y="5146394"/>
              <a:ext cx="374431" cy="215444"/>
            </a:xfrm>
            <a:prstGeom prst="rect">
              <a:avLst/>
            </a:prstGeom>
            <a:noFill/>
          </p:spPr>
          <p:txBody>
            <a:bodyPr wrap="square" lIns="0" tIns="0" rIns="0" bIns="0" rtlCol="0">
              <a:spAutoFit/>
            </a:bodyPr>
            <a:lstStyle/>
            <a:p>
              <a:pPr algn="r"/>
              <a:r>
                <a:rPr lang="en-US" sz="1400" b="1" dirty="0">
                  <a:latin typeface="Arial" panose="020B0604020202020204" pitchFamily="34" charset="0"/>
                  <a:cs typeface="Arial" panose="020B0604020202020204" pitchFamily="34" charset="0"/>
                  <a:sym typeface="Symbol" panose="05050102010706020507" pitchFamily="18" charset="2"/>
                </a:rPr>
                <a:t>37.0</a:t>
              </a:r>
            </a:p>
          </p:txBody>
        </p:sp>
        <p:sp>
          <p:nvSpPr>
            <p:cNvPr id="76" name="TextBox 75">
              <a:extLst>
                <a:ext uri="{FF2B5EF4-FFF2-40B4-BE49-F238E27FC236}">
                  <a16:creationId xmlns:a16="http://schemas.microsoft.com/office/drawing/2014/main" id="{172E7848-83B0-4061-B976-679ECA94DA17}"/>
                </a:ext>
              </a:extLst>
            </p:cNvPr>
            <p:cNvSpPr txBox="1"/>
            <p:nvPr/>
          </p:nvSpPr>
          <p:spPr>
            <a:xfrm>
              <a:off x="10930308" y="4579670"/>
              <a:ext cx="350401" cy="215444"/>
            </a:xfrm>
            <a:prstGeom prst="rect">
              <a:avLst/>
            </a:prstGeom>
            <a:noFill/>
          </p:spPr>
          <p:txBody>
            <a:bodyPr wrap="square" lIns="0" tIns="0" rIns="0" bIns="0" rtlCol="0">
              <a:spAutoFit/>
            </a:bodyPr>
            <a:lstStyle/>
            <a:p>
              <a:pPr algn="ctr"/>
              <a:r>
                <a:rPr lang="en-US" sz="1400" b="1" dirty="0">
                  <a:latin typeface="Arial" panose="020B0604020202020204" pitchFamily="34" charset="0"/>
                  <a:cs typeface="Arial" panose="020B0604020202020204" pitchFamily="34" charset="0"/>
                  <a:sym typeface="Symbol" panose="05050102010706020507" pitchFamily="18" charset="2"/>
                </a:rPr>
                <a:t>37.5</a:t>
              </a:r>
            </a:p>
          </p:txBody>
        </p:sp>
        <p:sp>
          <p:nvSpPr>
            <p:cNvPr id="77" name="TextBox 76">
              <a:extLst>
                <a:ext uri="{FF2B5EF4-FFF2-40B4-BE49-F238E27FC236}">
                  <a16:creationId xmlns:a16="http://schemas.microsoft.com/office/drawing/2014/main" id="{EFF1695F-5225-4A0F-8A93-81C03824F134}"/>
                </a:ext>
              </a:extLst>
            </p:cNvPr>
            <p:cNvSpPr txBox="1"/>
            <p:nvPr/>
          </p:nvSpPr>
          <p:spPr>
            <a:xfrm>
              <a:off x="10899649" y="5728987"/>
              <a:ext cx="374431" cy="215444"/>
            </a:xfrm>
            <a:prstGeom prst="rect">
              <a:avLst/>
            </a:prstGeom>
            <a:noFill/>
          </p:spPr>
          <p:txBody>
            <a:bodyPr wrap="square" lIns="0" tIns="0" rIns="0" bIns="0" rtlCol="0">
              <a:spAutoFit/>
            </a:bodyPr>
            <a:lstStyle/>
            <a:p>
              <a:pPr algn="r"/>
              <a:r>
                <a:rPr lang="en-US" sz="1400" b="1" dirty="0">
                  <a:latin typeface="Arial" panose="020B0604020202020204" pitchFamily="34" charset="0"/>
                  <a:cs typeface="Arial" panose="020B0604020202020204" pitchFamily="34" charset="0"/>
                  <a:sym typeface="Symbol" panose="05050102010706020507" pitchFamily="18" charset="2"/>
                </a:rPr>
                <a:t>36.5</a:t>
              </a:r>
            </a:p>
          </p:txBody>
        </p:sp>
      </p:grpSp>
      <p:sp>
        <p:nvSpPr>
          <p:cNvPr id="79" name="Rectangle 78">
            <a:extLst>
              <a:ext uri="{FF2B5EF4-FFF2-40B4-BE49-F238E27FC236}">
                <a16:creationId xmlns:a16="http://schemas.microsoft.com/office/drawing/2014/main" id="{B64C37DB-BF40-4F23-A6C9-371F4773A94E}"/>
              </a:ext>
            </a:extLst>
          </p:cNvPr>
          <p:cNvSpPr/>
          <p:nvPr/>
        </p:nvSpPr>
        <p:spPr>
          <a:xfrm>
            <a:off x="5657387" y="707821"/>
            <a:ext cx="5097471" cy="7091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prstClr val="black"/>
                </a:solidFill>
                <a:latin typeface="Arial" panose="020B0604020202020204" pitchFamily="34" charset="0"/>
                <a:cs typeface="Arial" panose="020B0604020202020204" pitchFamily="34" charset="0"/>
              </a:rPr>
              <a:t>sphere phantom with 100% ethylene glycol</a:t>
            </a:r>
          </a:p>
        </p:txBody>
      </p:sp>
      <p:sp>
        <p:nvSpPr>
          <p:cNvPr id="80" name="Rectangle 79">
            <a:extLst>
              <a:ext uri="{FF2B5EF4-FFF2-40B4-BE49-F238E27FC236}">
                <a16:creationId xmlns:a16="http://schemas.microsoft.com/office/drawing/2014/main" id="{C7AA9674-CBD0-47E1-9F3C-FB212FFE0900}"/>
              </a:ext>
            </a:extLst>
          </p:cNvPr>
          <p:cNvSpPr/>
          <p:nvPr/>
        </p:nvSpPr>
        <p:spPr>
          <a:xfrm>
            <a:off x="5879989" y="3672358"/>
            <a:ext cx="2806283" cy="7091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prstClr val="black"/>
                </a:solidFill>
                <a:latin typeface="Arial" panose="020B0604020202020204" pitchFamily="34" charset="0"/>
                <a:cs typeface="Arial" panose="020B0604020202020204" pitchFamily="34" charset="0"/>
              </a:rPr>
              <a:t>ethylene glycol:</a:t>
            </a:r>
          </a:p>
          <a:p>
            <a:pPr algn="ctr"/>
            <a:r>
              <a:rPr lang="en-US" b="1" dirty="0">
                <a:solidFill>
                  <a:prstClr val="black"/>
                </a:solidFill>
                <a:latin typeface="Arial" panose="020B0604020202020204" pitchFamily="34" charset="0"/>
                <a:cs typeface="Arial" panose="020B0604020202020204" pitchFamily="34" charset="0"/>
              </a:rPr>
              <a:t>An MRS thermometer</a:t>
            </a:r>
          </a:p>
        </p:txBody>
      </p:sp>
      <p:sp>
        <p:nvSpPr>
          <p:cNvPr id="81" name="Rectangle 80">
            <a:extLst>
              <a:ext uri="{FF2B5EF4-FFF2-40B4-BE49-F238E27FC236}">
                <a16:creationId xmlns:a16="http://schemas.microsoft.com/office/drawing/2014/main" id="{22D5D88B-62E4-4520-A631-58CBD53B98F6}"/>
              </a:ext>
            </a:extLst>
          </p:cNvPr>
          <p:cNvSpPr/>
          <p:nvPr/>
        </p:nvSpPr>
        <p:spPr>
          <a:xfrm>
            <a:off x="8750064" y="4561586"/>
            <a:ext cx="3340331" cy="1504831"/>
          </a:xfrm>
          <a:prstGeom prst="rect">
            <a:avLst/>
          </a:prstGeom>
          <a:solidFill>
            <a:srgbClr val="FFFF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prstClr val="black"/>
                </a:solidFill>
                <a:latin typeface="Arial" panose="020B0604020202020204" pitchFamily="34" charset="0"/>
                <a:cs typeface="Arial" panose="020B0604020202020204" pitchFamily="34" charset="0"/>
              </a:rPr>
              <a:t>Future studies: </a:t>
            </a:r>
            <a:br>
              <a:rPr lang="en-US" b="1" dirty="0">
                <a:solidFill>
                  <a:prstClr val="black"/>
                </a:solidFill>
                <a:latin typeface="Arial" panose="020B0604020202020204" pitchFamily="34" charset="0"/>
                <a:cs typeface="Arial" panose="020B0604020202020204" pitchFamily="34" charset="0"/>
              </a:rPr>
            </a:br>
            <a:r>
              <a:rPr lang="en-US" b="1" dirty="0">
                <a:solidFill>
                  <a:prstClr val="black"/>
                </a:solidFill>
                <a:latin typeface="Arial" panose="020B0604020202020204" pitchFamily="34" charset="0"/>
                <a:cs typeface="Arial" panose="020B0604020202020204" pitchFamily="34" charset="0"/>
              </a:rPr>
              <a:t>0</a:t>
            </a:r>
            <a:r>
              <a:rPr lang="en-US" b="1" dirty="0">
                <a:solidFill>
                  <a:prstClr val="black"/>
                </a:solidFill>
                <a:latin typeface="Arial" panose="020B0604020202020204" pitchFamily="34" charset="0"/>
                <a:cs typeface="Arial" panose="020B0604020202020204" pitchFamily="34" charset="0"/>
                <a:sym typeface="Symbol" panose="05050102010706020507" pitchFamily="18" charset="2"/>
              </a:rPr>
              <a:t>C with an ice-water slurry following the procedure for a </a:t>
            </a:r>
            <a:br>
              <a:rPr lang="en-US" b="1" dirty="0">
                <a:solidFill>
                  <a:prstClr val="black"/>
                </a:solidFill>
                <a:latin typeface="Arial" panose="020B0604020202020204" pitchFamily="34" charset="0"/>
                <a:cs typeface="Arial" panose="020B0604020202020204" pitchFamily="34" charset="0"/>
                <a:sym typeface="Symbol" panose="05050102010706020507" pitchFamily="18" charset="2"/>
              </a:rPr>
            </a:br>
            <a:r>
              <a:rPr lang="en-US" b="1" dirty="0">
                <a:solidFill>
                  <a:prstClr val="black"/>
                </a:solidFill>
                <a:latin typeface="Arial" panose="020B0604020202020204" pitchFamily="34" charset="0"/>
                <a:cs typeface="Arial" panose="020B0604020202020204" pitchFamily="34" charset="0"/>
                <a:sym typeface="Symbol" panose="05050102010706020507" pitchFamily="18" charset="2"/>
              </a:rPr>
              <a:t>diffusion-weighted </a:t>
            </a:r>
            <a:br>
              <a:rPr lang="en-US" b="1" dirty="0">
                <a:solidFill>
                  <a:prstClr val="black"/>
                </a:solidFill>
                <a:latin typeface="Arial" panose="020B0604020202020204" pitchFamily="34" charset="0"/>
                <a:cs typeface="Arial" panose="020B0604020202020204" pitchFamily="34" charset="0"/>
                <a:sym typeface="Symbol" panose="05050102010706020507" pitchFamily="18" charset="2"/>
              </a:rPr>
            </a:br>
            <a:r>
              <a:rPr lang="en-US" b="1" dirty="0">
                <a:solidFill>
                  <a:prstClr val="black"/>
                </a:solidFill>
                <a:latin typeface="Arial" panose="020B0604020202020204" pitchFamily="34" charset="0"/>
                <a:cs typeface="Arial" panose="020B0604020202020204" pitchFamily="34" charset="0"/>
                <a:sym typeface="Symbol" panose="05050102010706020507" pitchFamily="18" charset="2"/>
              </a:rPr>
              <a:t>MRI phantom</a:t>
            </a:r>
            <a:endParaRPr lang="en-US"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167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2D930EA-690C-40B4-8B38-5A5BB35EDB7F}"/>
              </a:ext>
            </a:extLst>
          </p:cNvPr>
          <p:cNvGrpSpPr/>
          <p:nvPr/>
        </p:nvGrpSpPr>
        <p:grpSpPr>
          <a:xfrm>
            <a:off x="63500" y="79726"/>
            <a:ext cx="12074739" cy="629339"/>
            <a:chOff x="128705" y="1011199"/>
            <a:chExt cx="12074739" cy="629339"/>
          </a:xfrm>
        </p:grpSpPr>
        <p:sp>
          <p:nvSpPr>
            <p:cNvPr id="3" name="Rectangle 2">
              <a:extLst>
                <a:ext uri="{FF2B5EF4-FFF2-40B4-BE49-F238E27FC236}">
                  <a16:creationId xmlns:a16="http://schemas.microsoft.com/office/drawing/2014/main" id="{EBAAF2A2-B65D-4F27-BE1E-C06039DA81C2}"/>
                </a:ext>
              </a:extLst>
            </p:cNvPr>
            <p:cNvSpPr/>
            <p:nvPr/>
          </p:nvSpPr>
          <p:spPr>
            <a:xfrm>
              <a:off x="128705" y="1351101"/>
              <a:ext cx="11704320" cy="45719"/>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pic>
          <p:nvPicPr>
            <p:cNvPr id="4" name="Picture 3" descr="camel_logo_notext_transparent.tif">
              <a:extLst>
                <a:ext uri="{FF2B5EF4-FFF2-40B4-BE49-F238E27FC236}">
                  <a16:creationId xmlns:a16="http://schemas.microsoft.com/office/drawing/2014/main" id="{5EAC3549-3D05-40A6-91E2-8785AE072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5821" y="1065325"/>
              <a:ext cx="957623" cy="575213"/>
            </a:xfrm>
            <a:prstGeom prst="rect">
              <a:avLst/>
            </a:prstGeom>
          </p:spPr>
        </p:pic>
        <p:pic>
          <p:nvPicPr>
            <p:cNvPr id="5" name="Picture 4" descr="mda.png">
              <a:extLst>
                <a:ext uri="{FF2B5EF4-FFF2-40B4-BE49-F238E27FC236}">
                  <a16:creationId xmlns:a16="http://schemas.microsoft.com/office/drawing/2014/main" id="{271620E4-497A-40B8-9F88-DCD11EF1D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06" y="1011199"/>
              <a:ext cx="3050391" cy="316991"/>
            </a:xfrm>
            <a:prstGeom prst="rect">
              <a:avLst/>
            </a:prstGeom>
          </p:spPr>
        </p:pic>
      </p:grpSp>
      <p:sp>
        <p:nvSpPr>
          <p:cNvPr id="6" name="Text Box 114">
            <a:extLst>
              <a:ext uri="{FF2B5EF4-FFF2-40B4-BE49-F238E27FC236}">
                <a16:creationId xmlns:a16="http://schemas.microsoft.com/office/drawing/2014/main" id="{6694E47C-6F41-40DC-95EA-DF13EAB17BEF}"/>
              </a:ext>
            </a:extLst>
          </p:cNvPr>
          <p:cNvSpPr txBox="1">
            <a:spLocks noChangeArrowheads="1"/>
          </p:cNvSpPr>
          <p:nvPr/>
        </p:nvSpPr>
        <p:spPr bwMode="auto">
          <a:xfrm>
            <a:off x="9256036" y="4701663"/>
            <a:ext cx="2411816" cy="1708160"/>
          </a:xfrm>
          <a:prstGeom prst="rect">
            <a:avLst/>
          </a:prstGeom>
          <a:noFill/>
          <a:ln w="9525">
            <a:noFill/>
            <a:miter lim="800000"/>
            <a:headEnd/>
            <a:tailEnd/>
          </a:ln>
        </p:spPr>
        <p:txBody>
          <a:bodyPr wrap="square">
            <a:prstTxWarp prst="textNoShape">
              <a:avLst/>
            </a:prstTxWarp>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15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Funding</a:t>
            </a:r>
          </a:p>
          <a:p>
            <a:pPr marL="0" marR="0" lvl="0" indent="0" algn="l" defTabSz="457200" rtl="0" eaLnBrk="1" fontAlgn="auto" latinLnBrk="0" hangingPunct="1">
              <a:lnSpc>
                <a:spcPct val="100000"/>
              </a:lnSpc>
              <a:spcBef>
                <a:spcPts val="0"/>
              </a:spcBef>
              <a:spcAft>
                <a:spcPts val="0"/>
              </a:spcAft>
              <a:buClrTx/>
              <a:buSzTx/>
              <a:buFontTx/>
              <a:buNone/>
              <a:tabLst>
                <a:tab pos="1025525" algn="l"/>
              </a:tabLst>
              <a:defRPr/>
            </a:pPr>
            <a:r>
              <a:rPr kumimoji="0" lang="en-US" sz="1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NIH/NCI R01 CA231513</a:t>
            </a:r>
          </a:p>
          <a:p>
            <a:pPr marL="0" marR="0" lvl="0" indent="0" algn="l" defTabSz="457200" rtl="0" eaLnBrk="1" fontAlgn="auto" latinLnBrk="0" hangingPunct="1">
              <a:lnSpc>
                <a:spcPct val="100000"/>
              </a:lnSpc>
              <a:spcBef>
                <a:spcPts val="0"/>
              </a:spcBef>
              <a:spcAft>
                <a:spcPts val="0"/>
              </a:spcAft>
              <a:buClrTx/>
              <a:buSzTx/>
              <a:buFontTx/>
              <a:buNone/>
              <a:tabLst>
                <a:tab pos="1025525" algn="l"/>
              </a:tabLst>
              <a:defRPr/>
            </a:pPr>
            <a:r>
              <a:rPr kumimoji="0" lang="en-US" sz="1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NIH/NCI R01 CA269354</a:t>
            </a:r>
          </a:p>
          <a:p>
            <a:pPr marL="0" marR="0" lvl="0" indent="0" algn="l" defTabSz="457200" rtl="0" eaLnBrk="1" fontAlgn="auto" latinLnBrk="0" hangingPunct="1">
              <a:lnSpc>
                <a:spcPct val="100000"/>
              </a:lnSpc>
              <a:spcBef>
                <a:spcPts val="0"/>
              </a:spcBef>
              <a:spcAft>
                <a:spcPts val="0"/>
              </a:spcAft>
              <a:buClrTx/>
              <a:buSzTx/>
              <a:buFontTx/>
              <a:buNone/>
              <a:tabLst>
                <a:tab pos="1025525" algn="l"/>
              </a:tabLst>
              <a:defRPr/>
            </a:pPr>
            <a:r>
              <a:rPr kumimoji="0" lang="en-US" sz="1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NIH/NCI  R43 CA265603</a:t>
            </a:r>
          </a:p>
          <a:p>
            <a:pPr marL="0" marR="0" lvl="0" indent="0" algn="l" defTabSz="457200" rtl="0" eaLnBrk="1" fontAlgn="auto" latinLnBrk="0" hangingPunct="1">
              <a:lnSpc>
                <a:spcPct val="100000"/>
              </a:lnSpc>
              <a:spcBef>
                <a:spcPts val="0"/>
              </a:spcBef>
              <a:spcAft>
                <a:spcPts val="0"/>
              </a:spcAft>
              <a:buClrTx/>
              <a:buSzTx/>
              <a:buFontTx/>
              <a:buNone/>
              <a:tabLst>
                <a:tab pos="1025525" algn="l"/>
              </a:tabLst>
              <a:defRPr/>
            </a:pPr>
            <a:r>
              <a:rPr kumimoji="0" lang="en-US" sz="1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NIH/NIBIB R21 EB028062</a:t>
            </a:r>
          </a:p>
          <a:p>
            <a:pPr marL="0" marR="0" lvl="0" indent="0" algn="l" defTabSz="457200" rtl="0" eaLnBrk="1" fontAlgn="auto" latinLnBrk="0" hangingPunct="1">
              <a:lnSpc>
                <a:spcPct val="100000"/>
              </a:lnSpc>
              <a:spcBef>
                <a:spcPts val="0"/>
              </a:spcBef>
              <a:spcAft>
                <a:spcPts val="0"/>
              </a:spcAft>
              <a:buClrTx/>
              <a:buSzTx/>
              <a:buFontTx/>
              <a:buNone/>
              <a:tabLst>
                <a:tab pos="1025525" algn="l"/>
              </a:tabLst>
              <a:defRPr/>
            </a:pPr>
            <a:r>
              <a:rPr kumimoji="0" lang="en-US" sz="1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CPRIT RP190211</a:t>
            </a:r>
          </a:p>
          <a:p>
            <a:pPr marL="0" marR="0" lvl="0" indent="0" algn="l" defTabSz="457200" rtl="0" eaLnBrk="1" fontAlgn="auto" latinLnBrk="0" hangingPunct="1">
              <a:lnSpc>
                <a:spcPct val="100000"/>
              </a:lnSpc>
              <a:spcBef>
                <a:spcPts val="0"/>
              </a:spcBef>
              <a:spcAft>
                <a:spcPts val="0"/>
              </a:spcAft>
              <a:buClrTx/>
              <a:buSzTx/>
              <a:buFontTx/>
              <a:buNone/>
              <a:tabLst>
                <a:tab pos="1025525" algn="l"/>
              </a:tabLst>
              <a:defRPr/>
            </a:pPr>
            <a:r>
              <a:rPr lang="en-US" sz="1500" dirty="0">
                <a:solidFill>
                  <a:prstClr val="black"/>
                </a:solidFill>
                <a:latin typeface="Arial" panose="020B0604020202020204" pitchFamily="34" charset="0"/>
                <a:cs typeface="Arial" panose="020B0604020202020204" pitchFamily="34" charset="0"/>
              </a:rPr>
              <a:t>CPRIT RP220270</a:t>
            </a:r>
            <a:endParaRPr kumimoji="0" lang="en-US" sz="1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Text Box 114">
            <a:extLst>
              <a:ext uri="{FF2B5EF4-FFF2-40B4-BE49-F238E27FC236}">
                <a16:creationId xmlns:a16="http://schemas.microsoft.com/office/drawing/2014/main" id="{F782E3BC-6DBB-436B-BF5D-F2AC1206C776}"/>
              </a:ext>
            </a:extLst>
          </p:cNvPr>
          <p:cNvSpPr txBox="1">
            <a:spLocks noChangeArrowheads="1"/>
          </p:cNvSpPr>
          <p:nvPr/>
        </p:nvSpPr>
        <p:spPr bwMode="auto">
          <a:xfrm>
            <a:off x="9256037" y="1165757"/>
            <a:ext cx="2430866" cy="3323987"/>
          </a:xfrm>
          <a:prstGeom prst="rect">
            <a:avLst/>
          </a:prstGeom>
          <a:noFill/>
          <a:ln w="9525">
            <a:noFill/>
            <a:miter lim="800000"/>
            <a:headEnd/>
            <a:tailEnd/>
          </a:ln>
        </p:spPr>
        <p:txBody>
          <a:bodyPr wrap="square">
            <a:prstTxWarp prst="textNoShape">
              <a:avLst/>
            </a:prstTxWarp>
            <a:spAutoFit/>
          </a:bodyPr>
          <a:lstStyle/>
          <a:p>
            <a:pPr defTabSz="457200">
              <a:defRPr/>
            </a:pPr>
            <a:r>
              <a:rPr lang="en-US" sz="1500" b="1" u="sng" dirty="0">
                <a:solidFill>
                  <a:srgbClr val="000000"/>
                </a:solidFill>
                <a:latin typeface="Arial"/>
                <a:cs typeface="Arial"/>
              </a:rPr>
              <a:t>Collaborators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Arial"/>
                <a:ea typeface="+mn-ea"/>
                <a:cs typeface="Arial"/>
              </a:rPr>
              <a:t>Priya Bhosale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srgbClr val="000000"/>
                </a:solidFill>
                <a:effectLst/>
                <a:uLnTx/>
                <a:uFillTx/>
                <a:latin typeface="Arial"/>
                <a:ea typeface="+mn-ea"/>
                <a:cs typeface="Arial"/>
              </a:rPr>
              <a:t>Wui</a:t>
            </a:r>
            <a:r>
              <a:rPr kumimoji="0" lang="en-US" sz="1500" b="0" i="0" u="none" strike="noStrike" kern="1200" cap="none" spc="0" normalizeH="0" baseline="0" noProof="0" dirty="0">
                <a:ln>
                  <a:noFill/>
                </a:ln>
                <a:solidFill>
                  <a:srgbClr val="000000"/>
                </a:solidFill>
                <a:effectLst/>
                <a:uLnTx/>
                <a:uFillTx/>
                <a:latin typeface="Arial"/>
                <a:ea typeface="+mn-ea"/>
                <a:cs typeface="Arial"/>
              </a:rPr>
              <a:t> Chong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Arial"/>
                <a:ea typeface="+mn-ea"/>
                <a:cs typeface="Arial"/>
              </a:rPr>
              <a:t>Chris Flask (CWRU)</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Arial"/>
                <a:ea typeface="+mn-ea"/>
                <a:cs typeface="Arial"/>
              </a:rPr>
              <a:t>Seth Gammon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Arial"/>
                <a:ea typeface="+mn-ea"/>
                <a:cs typeface="Arial"/>
              </a:rPr>
              <a:t>Shreya Goel (Utah)</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Arial"/>
                <a:ea typeface="+mn-ea"/>
                <a:cs typeface="Arial"/>
              </a:rPr>
              <a:t>Jason Johnson</a:t>
            </a:r>
          </a:p>
          <a:p>
            <a:pPr lvl="0" defTabSz="457200">
              <a:defRPr/>
            </a:pPr>
            <a:r>
              <a:rPr lang="en-US" sz="1500" dirty="0" err="1">
                <a:solidFill>
                  <a:srgbClr val="000000"/>
                </a:solidFill>
                <a:latin typeface="Arial"/>
                <a:cs typeface="Arial"/>
              </a:rPr>
              <a:t>Jingfei</a:t>
            </a:r>
            <a:r>
              <a:rPr lang="en-US" sz="1500" dirty="0">
                <a:solidFill>
                  <a:srgbClr val="000000"/>
                </a:solidFill>
                <a:latin typeface="Arial"/>
                <a:cs typeface="Arial"/>
              </a:rPr>
              <a:t> Ma</a:t>
            </a:r>
          </a:p>
          <a:p>
            <a:pPr lvl="0" defTabSz="457200">
              <a:defRPr/>
            </a:pPr>
            <a:r>
              <a:rPr lang="en-US" sz="1500" dirty="0">
                <a:solidFill>
                  <a:srgbClr val="000000"/>
                </a:solidFill>
                <a:latin typeface="Arial"/>
                <a:cs typeface="Arial"/>
              </a:rPr>
              <a:t>Federica </a:t>
            </a:r>
            <a:r>
              <a:rPr lang="en-US" sz="1500" dirty="0" err="1">
                <a:solidFill>
                  <a:srgbClr val="000000"/>
                </a:solidFill>
                <a:latin typeface="Arial"/>
                <a:cs typeface="Arial"/>
              </a:rPr>
              <a:t>Pisaneschi</a:t>
            </a:r>
            <a:endParaRPr lang="en-US" sz="1500" dirty="0">
              <a:solidFill>
                <a:srgbClr val="000000"/>
              </a:solidFill>
              <a:latin typeface="Arial"/>
              <a:cs typeface="Arial"/>
            </a:endParaRPr>
          </a:p>
          <a:p>
            <a:pPr lvl="0" defTabSz="457200">
              <a:defRPr/>
            </a:pPr>
            <a:r>
              <a:rPr lang="en-US" sz="1500" dirty="0" err="1">
                <a:solidFill>
                  <a:srgbClr val="000000"/>
                </a:solidFill>
                <a:latin typeface="Arial"/>
                <a:cs typeface="Arial"/>
              </a:rPr>
              <a:t>Gaiane</a:t>
            </a:r>
            <a:r>
              <a:rPr lang="en-US" sz="1500" dirty="0">
                <a:solidFill>
                  <a:srgbClr val="000000"/>
                </a:solidFill>
                <a:latin typeface="Arial"/>
                <a:cs typeface="Arial"/>
              </a:rPr>
              <a:t> Rauch</a:t>
            </a:r>
          </a:p>
          <a:p>
            <a:pPr lvl="0" defTabSz="457200">
              <a:defRPr/>
            </a:pPr>
            <a:r>
              <a:rPr lang="en-US" sz="1500" dirty="0">
                <a:solidFill>
                  <a:srgbClr val="000000"/>
                </a:solidFill>
                <a:latin typeface="Arial"/>
                <a:cs typeface="Arial"/>
              </a:rPr>
              <a:t>Sanhita Sinharay (IISC)</a:t>
            </a:r>
          </a:p>
          <a:p>
            <a:pPr lvl="0" defTabSz="457200">
              <a:defRPr/>
            </a:pPr>
            <a:r>
              <a:rPr lang="en-US" sz="1500" dirty="0">
                <a:solidFill>
                  <a:srgbClr val="000000"/>
                </a:solidFill>
                <a:latin typeface="Arial"/>
                <a:cs typeface="Arial"/>
              </a:rPr>
              <a:t>Elena Vinogradov (UTSW)</a:t>
            </a:r>
          </a:p>
          <a:p>
            <a:pPr lvl="0" defTabSz="457200">
              <a:defRPr/>
            </a:pPr>
            <a:r>
              <a:rPr lang="en-US" sz="1500" dirty="0">
                <a:solidFill>
                  <a:srgbClr val="000000"/>
                </a:solidFill>
                <a:latin typeface="Arial"/>
                <a:cs typeface="Arial"/>
              </a:rPr>
              <a:t>Small Animal Imaging Facility</a:t>
            </a:r>
            <a:endParaRPr kumimoji="0" lang="en-US" sz="1500" b="0" i="0" u="none" strike="noStrike" kern="1200" cap="none" spc="0" normalizeH="0" baseline="0" noProof="0" dirty="0">
              <a:ln>
                <a:noFill/>
              </a:ln>
              <a:solidFill>
                <a:srgbClr val="000000"/>
              </a:solidFill>
              <a:effectLst/>
              <a:uLnTx/>
              <a:uFillTx/>
              <a:latin typeface="Arial"/>
              <a:ea typeface="+mn-ea"/>
              <a:cs typeface="Arial"/>
            </a:endParaRPr>
          </a:p>
        </p:txBody>
      </p:sp>
      <p:sp>
        <p:nvSpPr>
          <p:cNvPr id="11" name="Text Box 114">
            <a:extLst>
              <a:ext uri="{FF2B5EF4-FFF2-40B4-BE49-F238E27FC236}">
                <a16:creationId xmlns:a16="http://schemas.microsoft.com/office/drawing/2014/main" id="{D5FC48CD-0E3D-4416-96ED-9F88976CC1A2}"/>
              </a:ext>
            </a:extLst>
          </p:cNvPr>
          <p:cNvSpPr txBox="1">
            <a:spLocks noChangeArrowheads="1"/>
          </p:cNvSpPr>
          <p:nvPr/>
        </p:nvSpPr>
        <p:spPr bwMode="auto">
          <a:xfrm>
            <a:off x="6671348" y="2153198"/>
            <a:ext cx="2411816" cy="4247317"/>
          </a:xfrm>
          <a:prstGeom prst="rect">
            <a:avLst/>
          </a:prstGeom>
          <a:noFill/>
          <a:ln w="9525">
            <a:noFill/>
            <a:miter lim="800000"/>
            <a:headEnd/>
            <a:tailEnd/>
          </a:ln>
        </p:spPr>
        <p:txBody>
          <a:bodyPr wrap="square">
            <a:prstTxWarp prst="textNoShape">
              <a:avLst/>
            </a:prstTxWarp>
            <a:spAutoFit/>
          </a:bodyPr>
          <a:lstStyle/>
          <a:p>
            <a:r>
              <a:rPr lang="en-US" b="1" dirty="0">
                <a:solidFill>
                  <a:srgbClr val="000000"/>
                </a:solidFill>
                <a:latin typeface="Arial"/>
                <a:cs typeface="Arial"/>
              </a:rPr>
              <a:t>Renee Chin</a:t>
            </a:r>
          </a:p>
          <a:p>
            <a:r>
              <a:rPr lang="en-US" b="1" dirty="0">
                <a:solidFill>
                  <a:srgbClr val="000000"/>
                </a:solidFill>
                <a:latin typeface="Arial"/>
                <a:cs typeface="Arial"/>
              </a:rPr>
              <a:t>Jorge de la Cerda</a:t>
            </a:r>
          </a:p>
          <a:p>
            <a:r>
              <a:rPr lang="en-US" b="1" dirty="0">
                <a:solidFill>
                  <a:srgbClr val="000000"/>
                </a:solidFill>
                <a:latin typeface="Arial"/>
                <a:cs typeface="Arial"/>
              </a:rPr>
              <a:t>Chetan Dhakan</a:t>
            </a:r>
          </a:p>
          <a:p>
            <a:r>
              <a:rPr lang="en-US" b="1" dirty="0">
                <a:solidFill>
                  <a:srgbClr val="000000"/>
                </a:solidFill>
                <a:latin typeface="Arial"/>
                <a:cs typeface="Arial"/>
              </a:rPr>
              <a:t>Elijah Gonzalez</a:t>
            </a:r>
          </a:p>
          <a:p>
            <a:pPr>
              <a:tabLst>
                <a:tab pos="863600" algn="l"/>
              </a:tabLst>
            </a:pPr>
            <a:r>
              <a:rPr lang="en-US" b="1" dirty="0">
                <a:solidFill>
                  <a:srgbClr val="000000"/>
                </a:solidFill>
                <a:latin typeface="Arial"/>
                <a:cs typeface="Arial"/>
              </a:rPr>
              <a:t>Grace Isakson</a:t>
            </a:r>
          </a:p>
          <a:p>
            <a:pPr>
              <a:tabLst>
                <a:tab pos="863600" algn="l"/>
              </a:tabLst>
            </a:pPr>
            <a:r>
              <a:rPr lang="en-US" b="1" dirty="0">
                <a:solidFill>
                  <a:srgbClr val="000000"/>
                </a:solidFill>
                <a:latin typeface="Arial"/>
                <a:cs typeface="Arial"/>
              </a:rPr>
              <a:t>Tianzhe Li</a:t>
            </a:r>
          </a:p>
          <a:p>
            <a:pPr>
              <a:tabLst>
                <a:tab pos="863600" algn="l"/>
              </a:tabLst>
            </a:pPr>
            <a:r>
              <a:rPr lang="en-US" b="1" dirty="0">
                <a:solidFill>
                  <a:srgbClr val="000000"/>
                </a:solidFill>
                <a:latin typeface="Arial"/>
                <a:cs typeface="Arial"/>
              </a:rPr>
              <a:t>Xiaofei Liang</a:t>
            </a:r>
          </a:p>
          <a:p>
            <a:r>
              <a:rPr lang="en-US" b="1" dirty="0">
                <a:solidFill>
                  <a:srgbClr val="000000"/>
                </a:solidFill>
                <a:latin typeface="Arial"/>
                <a:cs typeface="Arial"/>
              </a:rPr>
              <a:t>Marty Pagel</a:t>
            </a:r>
          </a:p>
          <a:p>
            <a:r>
              <a:rPr lang="en-US" b="1" dirty="0">
                <a:solidFill>
                  <a:srgbClr val="000000"/>
                </a:solidFill>
                <a:latin typeface="Arial"/>
                <a:cs typeface="Arial"/>
              </a:rPr>
              <a:t>Alex Quach</a:t>
            </a:r>
          </a:p>
          <a:p>
            <a:pPr>
              <a:tabLst>
                <a:tab pos="863600" algn="l"/>
              </a:tabLst>
            </a:pPr>
            <a:r>
              <a:rPr lang="en-US" b="1" dirty="0">
                <a:solidFill>
                  <a:srgbClr val="000000"/>
                </a:solidFill>
                <a:latin typeface="Arial"/>
                <a:cs typeface="Arial"/>
              </a:rPr>
              <a:t>Caroline Robins</a:t>
            </a:r>
          </a:p>
          <a:p>
            <a:pPr>
              <a:tabLst>
                <a:tab pos="863600" algn="l"/>
              </a:tabLst>
            </a:pPr>
            <a:r>
              <a:rPr lang="en-US" b="1" dirty="0">
                <a:solidFill>
                  <a:srgbClr val="000000"/>
                </a:solidFill>
                <a:latin typeface="Arial"/>
                <a:cs typeface="Arial"/>
              </a:rPr>
              <a:t>Bill Schuler</a:t>
            </a:r>
          </a:p>
          <a:p>
            <a:pPr>
              <a:tabLst>
                <a:tab pos="863600" algn="l"/>
              </a:tabLst>
            </a:pPr>
            <a:r>
              <a:rPr lang="en-US" b="1" dirty="0">
                <a:solidFill>
                  <a:srgbClr val="000000"/>
                </a:solidFill>
                <a:latin typeface="Arial"/>
                <a:cs typeface="Arial"/>
              </a:rPr>
              <a:t>Ashley Shin</a:t>
            </a:r>
          </a:p>
          <a:p>
            <a:pPr>
              <a:tabLst>
                <a:tab pos="863600" algn="l"/>
              </a:tabLst>
            </a:pPr>
            <a:r>
              <a:rPr lang="en-US" b="1" dirty="0">
                <a:solidFill>
                  <a:srgbClr val="000000"/>
                </a:solidFill>
                <a:latin typeface="Arial"/>
                <a:cs typeface="Arial"/>
              </a:rPr>
              <a:t>Erin </a:t>
            </a:r>
            <a:r>
              <a:rPr lang="en-US" b="1" dirty="0" err="1">
                <a:solidFill>
                  <a:srgbClr val="000000"/>
                </a:solidFill>
                <a:latin typeface="Arial"/>
                <a:cs typeface="Arial"/>
              </a:rPr>
              <a:t>Snoddy</a:t>
            </a:r>
            <a:endParaRPr lang="en-US" b="1" dirty="0">
              <a:solidFill>
                <a:srgbClr val="000000"/>
              </a:solidFill>
              <a:latin typeface="Arial"/>
              <a:cs typeface="Arial"/>
            </a:endParaRPr>
          </a:p>
          <a:p>
            <a:pPr>
              <a:tabLst>
                <a:tab pos="863600" algn="l"/>
              </a:tabLst>
            </a:pPr>
            <a:r>
              <a:rPr lang="en-US" b="1" dirty="0">
                <a:solidFill>
                  <a:srgbClr val="000000"/>
                </a:solidFill>
                <a:latin typeface="Arial"/>
                <a:cs typeface="Arial"/>
              </a:rPr>
              <a:t>Priya Trakru</a:t>
            </a:r>
          </a:p>
          <a:p>
            <a:pPr>
              <a:tabLst>
                <a:tab pos="863600" algn="l"/>
              </a:tabLst>
            </a:pPr>
            <a:r>
              <a:rPr lang="en-US" b="1" dirty="0">
                <a:solidFill>
                  <a:srgbClr val="000000"/>
                </a:solidFill>
                <a:latin typeface="Arial"/>
                <a:cs typeface="Arial"/>
              </a:rPr>
              <a:t>Michelle Zalles</a:t>
            </a:r>
          </a:p>
        </p:txBody>
      </p:sp>
      <p:pic>
        <p:nvPicPr>
          <p:cNvPr id="12" name="Picture 11" descr="Camel Logo curves.tif">
            <a:extLst>
              <a:ext uri="{FF2B5EF4-FFF2-40B4-BE49-F238E27FC236}">
                <a16:creationId xmlns:a16="http://schemas.microsoft.com/office/drawing/2014/main" id="{EF586FC5-CA3D-4F4D-A4DE-252FCA5E8E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1348" y="1210283"/>
            <a:ext cx="1861042" cy="1005356"/>
          </a:xfrm>
          <a:prstGeom prst="rect">
            <a:avLst/>
          </a:prstGeom>
        </p:spPr>
      </p:pic>
      <p:sp>
        <p:nvSpPr>
          <p:cNvPr id="13" name="Text Box 114">
            <a:extLst>
              <a:ext uri="{FF2B5EF4-FFF2-40B4-BE49-F238E27FC236}">
                <a16:creationId xmlns:a16="http://schemas.microsoft.com/office/drawing/2014/main" id="{E937570B-478D-479B-B840-195618C30784}"/>
              </a:ext>
            </a:extLst>
          </p:cNvPr>
          <p:cNvSpPr txBox="1">
            <a:spLocks noChangeArrowheads="1"/>
          </p:cNvSpPr>
          <p:nvPr/>
        </p:nvSpPr>
        <p:spPr bwMode="auto">
          <a:xfrm>
            <a:off x="4216687" y="610792"/>
            <a:ext cx="3796726" cy="461665"/>
          </a:xfrm>
          <a:prstGeom prst="rect">
            <a:avLst/>
          </a:prstGeom>
          <a:noFill/>
          <a:ln w="9525">
            <a:noFill/>
            <a:miter lim="800000"/>
            <a:headEnd/>
            <a:tailEnd/>
          </a:ln>
        </p:spPr>
        <p:txBody>
          <a:bodyPr wrap="square">
            <a:prstTxWarp prst="textNoShape">
              <a:avLst/>
            </a:prstTxWarp>
            <a:spAutoFit/>
          </a:bodyPr>
          <a:lstStyle/>
          <a:p>
            <a:pPr algn="ctr"/>
            <a:r>
              <a:rPr lang="en-US" sz="2400" b="1" u="sng" dirty="0">
                <a:solidFill>
                  <a:srgbClr val="000000"/>
                </a:solidFill>
                <a:latin typeface="Arial"/>
                <a:cs typeface="Arial"/>
              </a:rPr>
              <a:t>ACKNOWLEDGEMENTS</a:t>
            </a:r>
          </a:p>
        </p:txBody>
      </p:sp>
      <p:pic>
        <p:nvPicPr>
          <p:cNvPr id="9" name="Picture 8" descr="A group of people posing for a photo&#10;&#10;Description automatically generated">
            <a:extLst>
              <a:ext uri="{FF2B5EF4-FFF2-40B4-BE49-F238E27FC236}">
                <a16:creationId xmlns:a16="http://schemas.microsoft.com/office/drawing/2014/main" id="{A281907C-4BF8-4582-9070-D82C39036D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139" y="1217901"/>
            <a:ext cx="6096162" cy="5139403"/>
          </a:xfrm>
          <a:prstGeom prst="rect">
            <a:avLst/>
          </a:prstGeom>
        </p:spPr>
      </p:pic>
    </p:spTree>
    <p:extLst>
      <p:ext uri="{BB962C8B-B14F-4D97-AF65-F5344CB8AC3E}">
        <p14:creationId xmlns:p14="http://schemas.microsoft.com/office/powerpoint/2010/main" val="23859829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574</TotalTime>
  <Words>1463</Words>
  <Application>Microsoft Office PowerPoint</Application>
  <PresentationFormat>Widescreen</PresentationFormat>
  <Paragraphs>249</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Pagel,Mark David</dc:creator>
  <cp:lastModifiedBy>Pagel,Mark David</cp:lastModifiedBy>
  <cp:revision>32</cp:revision>
  <dcterms:created xsi:type="dcterms:W3CDTF">2022-08-07T03:33:31Z</dcterms:created>
  <dcterms:modified xsi:type="dcterms:W3CDTF">2022-08-09T12:33:34Z</dcterms:modified>
</cp:coreProperties>
</file>